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6" r:id="rId2"/>
    <p:sldId id="261" r:id="rId3"/>
  </p:sldIdLst>
  <p:sldSz cx="10691813" cy="7559675"/>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AED8"/>
    <a:srgbClr val="FF19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79" autoAdjust="0"/>
    <p:restoredTop sz="90604" autoAdjust="0"/>
  </p:normalViewPr>
  <p:slideViewPr>
    <p:cSldViewPr snapToGrid="0">
      <p:cViewPr>
        <p:scale>
          <a:sx n="90" d="100"/>
          <a:sy n="90" d="100"/>
        </p:scale>
        <p:origin x="204" y="-10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6CF80958-542E-4815-BD5F-84EB8EBD6C7F}" type="datetimeFigureOut">
              <a:rPr kumimoji="1" lang="ja-JP" altLang="en-US" smtClean="0"/>
              <a:t>2023/4/19</a:t>
            </a:fld>
            <a:endParaRPr kumimoji="1" lang="ja-JP" altLang="en-US"/>
          </a:p>
        </p:txBody>
      </p:sp>
      <p:sp>
        <p:nvSpPr>
          <p:cNvPr id="4" name="スライド イメージ プレースホルダー 3"/>
          <p:cNvSpPr>
            <a:spLocks noGrp="1" noRot="1" noChangeAspect="1"/>
          </p:cNvSpPr>
          <p:nvPr>
            <p:ph type="sldImg" idx="2"/>
          </p:nvPr>
        </p:nvSpPr>
        <p:spPr>
          <a:xfrm>
            <a:off x="1014413" y="1233488"/>
            <a:ext cx="47069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A6A0E46C-0FB6-4C72-820A-481D604D0718}" type="slidenum">
              <a:rPr kumimoji="1" lang="ja-JP" altLang="en-US" smtClean="0"/>
              <a:t>‹#›</a:t>
            </a:fld>
            <a:endParaRPr kumimoji="1" lang="ja-JP" altLang="en-US"/>
          </a:p>
        </p:txBody>
      </p:sp>
    </p:spTree>
    <p:extLst>
      <p:ext uri="{BB962C8B-B14F-4D97-AF65-F5344CB8AC3E}">
        <p14:creationId xmlns:p14="http://schemas.microsoft.com/office/powerpoint/2010/main" val="251819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6A0E46C-0FB6-4C72-820A-481D604D0718}" type="slidenum">
              <a:rPr kumimoji="1" lang="ja-JP" altLang="en-US" smtClean="0"/>
              <a:t>1</a:t>
            </a:fld>
            <a:endParaRPr kumimoji="1" lang="ja-JP" altLang="en-US"/>
          </a:p>
        </p:txBody>
      </p:sp>
    </p:spTree>
    <p:extLst>
      <p:ext uri="{BB962C8B-B14F-4D97-AF65-F5344CB8AC3E}">
        <p14:creationId xmlns:p14="http://schemas.microsoft.com/office/powerpoint/2010/main" val="130093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8A8CEA-3B21-4A51-8D9C-654514F7D1DE}" type="datetimeFigureOut">
              <a:rPr kumimoji="1" lang="ja-JP" altLang="en-US" smtClean="0"/>
              <a:t>2023/4/19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2415338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8A8CEA-3B21-4A51-8D9C-654514F7D1DE}" type="datetimeFigureOut">
              <a:rPr kumimoji="1" lang="ja-JP" altLang="en-US" smtClean="0"/>
              <a:t>2023/4/19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1737569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8A8CEA-3B21-4A51-8D9C-654514F7D1DE}" type="datetimeFigureOut">
              <a:rPr kumimoji="1" lang="ja-JP" altLang="en-US" smtClean="0"/>
              <a:t>2023/4/19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78847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8A8CEA-3B21-4A51-8D9C-654514F7D1DE}" type="datetimeFigureOut">
              <a:rPr kumimoji="1" lang="ja-JP" altLang="en-US" smtClean="0"/>
              <a:t>2023/4/19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4146486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8A8CEA-3B21-4A51-8D9C-654514F7D1DE}" type="datetimeFigureOut">
              <a:rPr kumimoji="1" lang="ja-JP" altLang="en-US" smtClean="0"/>
              <a:t>2023/4/19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1484936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8A8CEA-3B21-4A51-8D9C-654514F7D1DE}" type="datetimeFigureOut">
              <a:rPr kumimoji="1" lang="ja-JP" altLang="en-US" smtClean="0"/>
              <a:t>2023/4/19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178716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8A8CEA-3B21-4A51-8D9C-654514F7D1DE}" type="datetimeFigureOut">
              <a:rPr kumimoji="1" lang="ja-JP" altLang="en-US" smtClean="0"/>
              <a:t>2023/4/19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2220241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8A8CEA-3B21-4A51-8D9C-654514F7D1DE}" type="datetimeFigureOut">
              <a:rPr kumimoji="1" lang="ja-JP" altLang="en-US" smtClean="0"/>
              <a:t>2023/4/19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3605772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8A8CEA-3B21-4A51-8D9C-654514F7D1DE}" type="datetimeFigureOut">
              <a:rPr kumimoji="1" lang="ja-JP" altLang="en-US" smtClean="0"/>
              <a:t>2023/4/19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1577273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8A8CEA-3B21-4A51-8D9C-654514F7D1DE}" type="datetimeFigureOut">
              <a:rPr kumimoji="1" lang="ja-JP" altLang="en-US" smtClean="0"/>
              <a:t>2023/4/19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1132188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8A8CEA-3B21-4A51-8D9C-654514F7D1DE}" type="datetimeFigureOut">
              <a:rPr kumimoji="1" lang="ja-JP" altLang="en-US" smtClean="0"/>
              <a:t>2023/4/19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1683779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2000"/>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5D8A8CEA-3B21-4A51-8D9C-654514F7D1DE}" type="datetimeFigureOut">
              <a:rPr kumimoji="1" lang="ja-JP" altLang="en-US" smtClean="0"/>
              <a:t>2023/4/19</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350372142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package" Target="../embeddings/Microsoft_Excel_Worksheet.xlsx"/><Relationship Id="rId7" Type="http://schemas.openxmlformats.org/officeDocument/2006/relationships/package" Target="../embeddings/Microsoft_Excel_Worksheet1.xlsx"/><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emf"/><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915CCD-36DF-4D05-99A6-CCA9A906B364}"/>
              </a:ext>
            </a:extLst>
          </p:cNvPr>
          <p:cNvSpPr>
            <a:spLocks noGrp="1"/>
          </p:cNvSpPr>
          <p:nvPr>
            <p:ph type="ctrTitle"/>
          </p:nvPr>
        </p:nvSpPr>
        <p:spPr>
          <a:xfrm>
            <a:off x="7640696" y="1518041"/>
            <a:ext cx="2371897" cy="417956"/>
          </a:xfrm>
          <a:ln>
            <a:noFill/>
          </a:ln>
        </p:spPr>
        <p:txBody>
          <a:bodyPr>
            <a:prstTxWarp prst="textArchUp">
              <a:avLst/>
            </a:prstTxWarp>
            <a:noAutofit/>
          </a:bodyPr>
          <a:lstStyle/>
          <a:p>
            <a:r>
              <a:rPr lang="ja-JP" altLang="en-US" sz="36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西区児童施設一覧</a:t>
            </a:r>
          </a:p>
        </p:txBody>
      </p:sp>
      <p:graphicFrame>
        <p:nvGraphicFramePr>
          <p:cNvPr id="4" name="オブジェクト 3">
            <a:extLst>
              <a:ext uri="{FF2B5EF4-FFF2-40B4-BE49-F238E27FC236}">
                <a16:creationId xmlns:a16="http://schemas.microsoft.com/office/drawing/2014/main" id="{19CC380F-2F31-4AE9-A168-E9C07DB4289C}"/>
              </a:ext>
            </a:extLst>
          </p:cNvPr>
          <p:cNvGraphicFramePr>
            <a:graphicFrameLocks noChangeAspect="1"/>
          </p:cNvGraphicFramePr>
          <p:nvPr>
            <p:extLst>
              <p:ext uri="{D42A27DB-BD31-4B8C-83A1-F6EECF244321}">
                <p14:modId xmlns:p14="http://schemas.microsoft.com/office/powerpoint/2010/main" val="3955340285"/>
              </p:ext>
            </p:extLst>
          </p:nvPr>
        </p:nvGraphicFramePr>
        <p:xfrm>
          <a:off x="158750" y="774700"/>
          <a:ext cx="3590925" cy="5338763"/>
        </p:xfrm>
        <a:graphic>
          <a:graphicData uri="http://schemas.openxmlformats.org/presentationml/2006/ole">
            <mc:AlternateContent xmlns:mc="http://schemas.openxmlformats.org/markup-compatibility/2006">
              <mc:Choice xmlns:v="urn:schemas-microsoft-com:vml" Requires="v">
                <p:oleObj name="Worksheet" r:id="rId3" imgW="4038752" imgH="6486649" progId="Excel.Sheet.12">
                  <p:embed/>
                </p:oleObj>
              </mc:Choice>
              <mc:Fallback>
                <p:oleObj name="Worksheet" r:id="rId3" imgW="4038752" imgH="6486649" progId="Excel.Sheet.12">
                  <p:embed/>
                  <p:pic>
                    <p:nvPicPr>
                      <p:cNvPr id="0" name=""/>
                      <p:cNvPicPr/>
                      <p:nvPr/>
                    </p:nvPicPr>
                    <p:blipFill>
                      <a:blip r:embed="rId4"/>
                      <a:stretch>
                        <a:fillRect/>
                      </a:stretch>
                    </p:blipFill>
                    <p:spPr>
                      <a:xfrm>
                        <a:off x="158750" y="774700"/>
                        <a:ext cx="3590925" cy="5338763"/>
                      </a:xfrm>
                      <a:prstGeom prst="rect">
                        <a:avLst/>
                      </a:prstGeom>
                      <a:ln>
                        <a:noFill/>
                      </a:ln>
                    </p:spPr>
                  </p:pic>
                </p:oleObj>
              </mc:Fallback>
            </mc:AlternateContent>
          </a:graphicData>
        </a:graphic>
      </p:graphicFrame>
      <p:pic>
        <p:nvPicPr>
          <p:cNvPr id="5" name="図 4">
            <a:extLst>
              <a:ext uri="{FF2B5EF4-FFF2-40B4-BE49-F238E27FC236}">
                <a16:creationId xmlns:a16="http://schemas.microsoft.com/office/drawing/2014/main" id="{A7000736-8F0C-4329-BDC9-3CF9E4FA154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981929" y="1680315"/>
            <a:ext cx="1625261" cy="1620083"/>
          </a:xfrm>
          <a:prstGeom prst="ellipse">
            <a:avLst/>
          </a:prstGeom>
          <a:ln>
            <a:noFill/>
          </a:ln>
          <a:effectLst>
            <a:softEdge rad="112500"/>
          </a:effectLst>
        </p:spPr>
      </p:pic>
      <p:sp>
        <p:nvSpPr>
          <p:cNvPr id="7" name="タイトル 1">
            <a:extLst>
              <a:ext uri="{FF2B5EF4-FFF2-40B4-BE49-F238E27FC236}">
                <a16:creationId xmlns:a16="http://schemas.microsoft.com/office/drawing/2014/main" id="{B8C0FF16-82B2-49BD-9687-FA7B575B03E0}"/>
              </a:ext>
            </a:extLst>
          </p:cNvPr>
          <p:cNvSpPr txBox="1">
            <a:spLocks/>
          </p:cNvSpPr>
          <p:nvPr/>
        </p:nvSpPr>
        <p:spPr>
          <a:xfrm>
            <a:off x="6991654" y="1192527"/>
            <a:ext cx="3605812" cy="234757"/>
          </a:xfrm>
          <a:prstGeom prst="rect">
            <a:avLst/>
          </a:prstGeom>
          <a:ln>
            <a:noFill/>
          </a:ln>
        </p:spPr>
        <p:txBody>
          <a:bodyPr spcFirstLastPara="1" vert="horz" lIns="91440" tIns="45720" rIns="91440" bIns="45720" numCol="1" rtlCol="0" anchor="b">
            <a:prstTxWarp prst="textArchUp">
              <a:avLst/>
            </a:prstTxWarp>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にしくじどうしせついちらん</a:t>
            </a:r>
          </a:p>
        </p:txBody>
      </p:sp>
      <p:grpSp>
        <p:nvGrpSpPr>
          <p:cNvPr id="10" name="グループ化 9">
            <a:extLst>
              <a:ext uri="{FF2B5EF4-FFF2-40B4-BE49-F238E27FC236}">
                <a16:creationId xmlns:a16="http://schemas.microsoft.com/office/drawing/2014/main" id="{6C89FB26-F881-4939-934C-654C8CEA999F}"/>
              </a:ext>
            </a:extLst>
          </p:cNvPr>
          <p:cNvGrpSpPr/>
          <p:nvPr/>
        </p:nvGrpSpPr>
        <p:grpSpPr>
          <a:xfrm>
            <a:off x="118555" y="336591"/>
            <a:ext cx="3036712" cy="657407"/>
            <a:chOff x="-227902" y="311127"/>
            <a:chExt cx="2743151" cy="751879"/>
          </a:xfrm>
        </p:grpSpPr>
        <p:sp>
          <p:nvSpPr>
            <p:cNvPr id="6" name="タイトル 1">
              <a:extLst>
                <a:ext uri="{FF2B5EF4-FFF2-40B4-BE49-F238E27FC236}">
                  <a16:creationId xmlns:a16="http://schemas.microsoft.com/office/drawing/2014/main" id="{A1675798-FE02-4899-B3CF-DBCE4989A75B}"/>
                </a:ext>
              </a:extLst>
            </p:cNvPr>
            <p:cNvSpPr txBox="1">
              <a:spLocks/>
            </p:cNvSpPr>
            <p:nvPr/>
          </p:nvSpPr>
          <p:spPr>
            <a:xfrm>
              <a:off x="-172974" y="562235"/>
              <a:ext cx="2688223" cy="500771"/>
            </a:xfrm>
            <a:prstGeom prst="rect">
              <a:avLst/>
            </a:prstGeom>
            <a:ln>
              <a:noFill/>
            </a:ln>
          </p:spPr>
          <p:txBody>
            <a:bodyPr spcFirstLastPara="1" vert="horz" lIns="91440" tIns="45720" rIns="91440" bIns="45720" numCol="1" rtlCol="0" anchor="b">
              <a:prstTxWarp prst="textArchUp">
                <a:avLst/>
              </a:prstTxWarp>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n w="0"/>
                  <a:solidFill>
                    <a:srgbClr val="00B050"/>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施設連絡先一覧</a:t>
              </a:r>
            </a:p>
          </p:txBody>
        </p:sp>
        <p:sp>
          <p:nvSpPr>
            <p:cNvPr id="8" name="タイトル 1">
              <a:extLst>
                <a:ext uri="{FF2B5EF4-FFF2-40B4-BE49-F238E27FC236}">
                  <a16:creationId xmlns:a16="http://schemas.microsoft.com/office/drawing/2014/main" id="{D528629C-1C39-4E4A-B856-4F5E968CE68A}"/>
                </a:ext>
              </a:extLst>
            </p:cNvPr>
            <p:cNvSpPr txBox="1">
              <a:spLocks/>
            </p:cNvSpPr>
            <p:nvPr/>
          </p:nvSpPr>
          <p:spPr>
            <a:xfrm>
              <a:off x="-227902" y="311127"/>
              <a:ext cx="2743151" cy="251108"/>
            </a:xfrm>
            <a:prstGeom prst="rect">
              <a:avLst/>
            </a:prstGeom>
            <a:ln>
              <a:noFill/>
            </a:ln>
          </p:spPr>
          <p:txBody>
            <a:bodyPr spcFirstLastPara="1" vert="horz" lIns="91440" tIns="45720" rIns="91440" bIns="45720" numCol="1" rtlCol="0" anchor="b">
              <a:prstTxWarp prst="textArchUp">
                <a:avLst/>
              </a:prstTxWarp>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200" dirty="0">
                  <a:ln w="0"/>
                  <a:solidFill>
                    <a:srgbClr val="00B050"/>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しせつれんらくさきいちらん</a:t>
              </a:r>
            </a:p>
          </p:txBody>
        </p:sp>
      </p:grpSp>
      <p:pic>
        <p:nvPicPr>
          <p:cNvPr id="15" name="図 14">
            <a:extLst>
              <a:ext uri="{FF2B5EF4-FFF2-40B4-BE49-F238E27FC236}">
                <a16:creationId xmlns:a16="http://schemas.microsoft.com/office/drawing/2014/main" id="{C6367FC9-9F39-4092-8787-FDF0D4D47D3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16247" y="5468081"/>
            <a:ext cx="2760093" cy="1477081"/>
          </a:xfrm>
          <a:prstGeom prst="rect">
            <a:avLst/>
          </a:prstGeom>
        </p:spPr>
      </p:pic>
      <p:graphicFrame>
        <p:nvGraphicFramePr>
          <p:cNvPr id="12" name="オブジェクト 11">
            <a:extLst>
              <a:ext uri="{FF2B5EF4-FFF2-40B4-BE49-F238E27FC236}">
                <a16:creationId xmlns:a16="http://schemas.microsoft.com/office/drawing/2014/main" id="{E28E636A-C917-4944-85C2-F0E829622434}"/>
              </a:ext>
            </a:extLst>
          </p:cNvPr>
          <p:cNvGraphicFramePr>
            <a:graphicFrameLocks noChangeAspect="1"/>
          </p:cNvGraphicFramePr>
          <p:nvPr>
            <p:extLst>
              <p:ext uri="{D42A27DB-BD31-4B8C-83A1-F6EECF244321}">
                <p14:modId xmlns:p14="http://schemas.microsoft.com/office/powerpoint/2010/main" val="1789456665"/>
              </p:ext>
            </p:extLst>
          </p:nvPr>
        </p:nvGraphicFramePr>
        <p:xfrm>
          <a:off x="3789363" y="774700"/>
          <a:ext cx="3516312" cy="5235575"/>
        </p:xfrm>
        <a:graphic>
          <a:graphicData uri="http://schemas.openxmlformats.org/presentationml/2006/ole">
            <mc:AlternateContent xmlns:mc="http://schemas.openxmlformats.org/markup-compatibility/2006">
              <mc:Choice xmlns:v="urn:schemas-microsoft-com:vml" Requires="v">
                <p:oleObj name="Worksheet" r:id="rId7" imgW="3829212" imgH="6200864" progId="Excel.Sheet.12">
                  <p:embed/>
                </p:oleObj>
              </mc:Choice>
              <mc:Fallback>
                <p:oleObj name="Worksheet" r:id="rId7" imgW="3829212" imgH="6200864" progId="Excel.Sheet.12">
                  <p:embed/>
                  <p:pic>
                    <p:nvPicPr>
                      <p:cNvPr id="4" name="オブジェクト 3">
                        <a:extLst>
                          <a:ext uri="{FF2B5EF4-FFF2-40B4-BE49-F238E27FC236}">
                            <a16:creationId xmlns:a16="http://schemas.microsoft.com/office/drawing/2014/main" id="{19CC380F-2F31-4AE9-A168-E9C07DB4289C}"/>
                          </a:ext>
                        </a:extLst>
                      </p:cNvPr>
                      <p:cNvPicPr/>
                      <p:nvPr/>
                    </p:nvPicPr>
                    <p:blipFill>
                      <a:blip r:embed="rId8"/>
                      <a:stretch>
                        <a:fillRect/>
                      </a:stretch>
                    </p:blipFill>
                    <p:spPr>
                      <a:xfrm>
                        <a:off x="3789363" y="774700"/>
                        <a:ext cx="3516312" cy="5235575"/>
                      </a:xfrm>
                      <a:prstGeom prst="rect">
                        <a:avLst/>
                      </a:prstGeom>
                      <a:ln>
                        <a:noFill/>
                      </a:ln>
                    </p:spPr>
                  </p:pic>
                </p:oleObj>
              </mc:Fallback>
            </mc:AlternateContent>
          </a:graphicData>
        </a:graphic>
      </p:graphicFrame>
      <p:sp>
        <p:nvSpPr>
          <p:cNvPr id="14" name="角丸四角形 30">
            <a:extLst>
              <a:ext uri="{FF2B5EF4-FFF2-40B4-BE49-F238E27FC236}">
                <a16:creationId xmlns:a16="http://schemas.microsoft.com/office/drawing/2014/main" id="{F09E2B75-1202-4628-AD77-DA35687E3090}"/>
              </a:ext>
            </a:extLst>
          </p:cNvPr>
          <p:cNvSpPr/>
          <p:nvPr/>
        </p:nvSpPr>
        <p:spPr>
          <a:xfrm>
            <a:off x="7507338" y="3369571"/>
            <a:ext cx="2669002" cy="2479813"/>
          </a:xfrm>
          <a:prstGeom prst="roundRect">
            <a:avLst>
              <a:gd name="adj" fmla="val 6333"/>
            </a:avLst>
          </a:prstGeom>
          <a:solidFill>
            <a:schemeClr val="bg1"/>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UD デジタル 教科書体 N-B" panose="02020700000000000000" pitchFamily="17" charset="-128"/>
                <a:ea typeface="UD デジタル 教科書体 N-B" panose="02020700000000000000" pitchFamily="17" charset="-128"/>
              </a:rPr>
              <a:t>西区自立支援連絡協議会</a:t>
            </a:r>
            <a:endParaRPr kumimoji="1" lang="en-US" altLang="ja-JP" sz="1200" dirty="0">
              <a:solidFill>
                <a:schemeClr val="tx1"/>
              </a:solidFill>
              <a:latin typeface="UD デジタル 教科書体 N-B" panose="02020700000000000000" pitchFamily="17" charset="-128"/>
              <a:ea typeface="UD デジタル 教科書体 N-B" panose="02020700000000000000" pitchFamily="17" charset="-128"/>
            </a:endParaRPr>
          </a:p>
          <a:p>
            <a:pPr algn="just"/>
            <a:r>
              <a:rPr lang="ja-JP" altLang="en-US" sz="1200" dirty="0">
                <a:solidFill>
                  <a:schemeClr val="tx1"/>
                </a:solidFill>
                <a:latin typeface="UD デジタル 教科書体 N-B" panose="02020700000000000000" pitchFamily="17" charset="-128"/>
                <a:ea typeface="UD デジタル 教科書体 N-B" panose="02020700000000000000" pitchFamily="17" charset="-128"/>
              </a:rPr>
              <a:t>地域生活をみんなで支え、障害のある人もない人も安心して暮らしていける街を目指し、その仕組み作りに取り組みます。地域の方に障害について理解を深めていただくための啓発活動、関係機関のネットワーク作り等に取り組んでいきます。</a:t>
            </a:r>
            <a:endParaRPr lang="en-US" altLang="ja-JP" sz="1200" dirty="0">
              <a:solidFill>
                <a:schemeClr val="tx1"/>
              </a:solidFill>
              <a:latin typeface="UD デジタル 教科書体 N-B" panose="02020700000000000000" pitchFamily="17" charset="-128"/>
              <a:ea typeface="UD デジタル 教科書体 N-B" panose="02020700000000000000" pitchFamily="17" charset="-128"/>
            </a:endParaRPr>
          </a:p>
          <a:p>
            <a:pPr algn="just"/>
            <a:endParaRPr kumimoji="1" lang="en-US" altLang="ja-JP" sz="1200" dirty="0">
              <a:solidFill>
                <a:schemeClr val="tx1"/>
              </a:solidFill>
              <a:latin typeface="UD デジタル 教科書体 N-B" panose="02020700000000000000" pitchFamily="17" charset="-128"/>
              <a:ea typeface="UD デジタル 教科書体 N-B" panose="02020700000000000000" pitchFamily="17" charset="-128"/>
            </a:endParaRPr>
          </a:p>
          <a:p>
            <a:pPr algn="just"/>
            <a:r>
              <a:rPr lang="ja-JP" altLang="en-US" sz="1200" dirty="0">
                <a:solidFill>
                  <a:schemeClr val="tx1"/>
                </a:solidFill>
                <a:latin typeface="UD デジタル 教科書体 N-B" panose="02020700000000000000" pitchFamily="17" charset="-128"/>
                <a:ea typeface="UD デジタル 教科書体 N-B" panose="02020700000000000000" pitchFamily="17" charset="-128"/>
              </a:rPr>
              <a:t>西区自立支援連絡協議会</a:t>
            </a:r>
            <a:r>
              <a:rPr lang="en-US" altLang="ja-JP" sz="1200" dirty="0">
                <a:solidFill>
                  <a:schemeClr val="tx1"/>
                </a:solidFill>
                <a:latin typeface="UD デジタル 教科書体 N-B" panose="02020700000000000000" pitchFamily="17" charset="-128"/>
                <a:ea typeface="UD デジタル 教科書体 N-B" panose="02020700000000000000" pitchFamily="17" charset="-128"/>
              </a:rPr>
              <a:t>HP</a:t>
            </a:r>
          </a:p>
        </p:txBody>
      </p:sp>
      <p:pic>
        <p:nvPicPr>
          <p:cNvPr id="16" name="図 15">
            <a:extLst>
              <a:ext uri="{FF2B5EF4-FFF2-40B4-BE49-F238E27FC236}">
                <a16:creationId xmlns:a16="http://schemas.microsoft.com/office/drawing/2014/main" id="{394ACD3B-07B9-44BB-B890-B99D08EA4FD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497530" y="5181750"/>
            <a:ext cx="592749" cy="592749"/>
          </a:xfrm>
          <a:prstGeom prst="rect">
            <a:avLst/>
          </a:prstGeom>
        </p:spPr>
      </p:pic>
      <p:sp>
        <p:nvSpPr>
          <p:cNvPr id="17" name="字幕 2">
            <a:extLst>
              <a:ext uri="{FF2B5EF4-FFF2-40B4-BE49-F238E27FC236}">
                <a16:creationId xmlns:a16="http://schemas.microsoft.com/office/drawing/2014/main" id="{67B87E94-40A9-47B1-A850-9FAE986217C1}"/>
              </a:ext>
            </a:extLst>
          </p:cNvPr>
          <p:cNvSpPr txBox="1">
            <a:spLocks/>
          </p:cNvSpPr>
          <p:nvPr/>
        </p:nvSpPr>
        <p:spPr>
          <a:xfrm>
            <a:off x="3905893" y="7163713"/>
            <a:ext cx="3146725" cy="3959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10000"/>
              </a:lnSpc>
              <a:spcBef>
                <a:spcPts val="0"/>
              </a:spcBef>
            </a:pPr>
            <a:r>
              <a:rPr lang="ja-JP" altLang="en-US" sz="1100" dirty="0">
                <a:solidFill>
                  <a:schemeClr val="accent5">
                    <a:lumMod val="75000"/>
                  </a:schemeClr>
                </a:solidFill>
                <a:latin typeface="UD デジタル 教科書体 NK-B" panose="02020700000000000000" pitchFamily="18" charset="-128"/>
                <a:ea typeface="UD デジタル 教科書体 NK-B" panose="02020700000000000000" pitchFamily="18" charset="-128"/>
              </a:rPr>
              <a:t>作成：西区障害者基幹相談支援センター</a:t>
            </a:r>
          </a:p>
          <a:p>
            <a:pPr algn="l"/>
            <a:endParaRPr lang="ja-JP" altLang="en-US" sz="1600" dirty="0"/>
          </a:p>
        </p:txBody>
      </p:sp>
    </p:spTree>
    <p:extLst>
      <p:ext uri="{BB962C8B-B14F-4D97-AF65-F5344CB8AC3E}">
        <p14:creationId xmlns:p14="http://schemas.microsoft.com/office/powerpoint/2010/main" val="2494765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E3A6BB-DEF9-472D-9884-1D65EF228F91}"/>
              </a:ext>
            </a:extLst>
          </p:cNvPr>
          <p:cNvSpPr>
            <a:spLocks noGrp="1"/>
          </p:cNvSpPr>
          <p:nvPr>
            <p:ph type="title"/>
          </p:nvPr>
        </p:nvSpPr>
        <p:spPr>
          <a:xfrm>
            <a:off x="2821012" y="612829"/>
            <a:ext cx="2356339" cy="478936"/>
          </a:xfrm>
        </p:spPr>
        <p:txBody>
          <a:bodyPr>
            <a:prstTxWarp prst="textArchUp">
              <a:avLst/>
            </a:prstTxWarp>
            <a:noAutofit/>
          </a:bodyPr>
          <a:lstStyle/>
          <a:p>
            <a:r>
              <a:rPr lang="ja-JP" altLang="en-US" sz="1800" u="sng"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西区児童施設マップ</a:t>
            </a:r>
            <a:endParaRPr lang="ja-JP" altLang="en-US" sz="1800" u="sng" dirty="0"/>
          </a:p>
        </p:txBody>
      </p:sp>
      <p:pic>
        <p:nvPicPr>
          <p:cNvPr id="6" name="図プレースホルダー 6">
            <a:extLst>
              <a:ext uri="{FF2B5EF4-FFF2-40B4-BE49-F238E27FC236}">
                <a16:creationId xmlns:a16="http://schemas.microsoft.com/office/drawing/2014/main" id="{2F1646BF-2BCD-481F-834A-F1661FFEE6BC}"/>
              </a:ext>
            </a:extLst>
          </p:cNvPr>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20052" t="8627" r="2509" b="2271"/>
          <a:stretch/>
        </p:blipFill>
        <p:spPr>
          <a:xfrm rot="16200000">
            <a:off x="1547250" y="990337"/>
            <a:ext cx="6858001" cy="5579000"/>
          </a:xfrm>
        </p:spPr>
      </p:pic>
      <p:pic>
        <p:nvPicPr>
          <p:cNvPr id="8" name="図 7">
            <a:extLst>
              <a:ext uri="{FF2B5EF4-FFF2-40B4-BE49-F238E27FC236}">
                <a16:creationId xmlns:a16="http://schemas.microsoft.com/office/drawing/2014/main" id="{40EE4AD0-BBF7-4BCD-AA82-E051ACA494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2217" y="5739557"/>
            <a:ext cx="1738999" cy="1378971"/>
          </a:xfrm>
          <a:prstGeom prst="rect">
            <a:avLst/>
          </a:prstGeom>
        </p:spPr>
      </p:pic>
      <p:pic>
        <p:nvPicPr>
          <p:cNvPr id="10" name="図 9">
            <a:extLst>
              <a:ext uri="{FF2B5EF4-FFF2-40B4-BE49-F238E27FC236}">
                <a16:creationId xmlns:a16="http://schemas.microsoft.com/office/drawing/2014/main" id="{DA9C141A-8767-4C91-AA72-7CA40680CF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37063" y="5979796"/>
            <a:ext cx="872109" cy="1066800"/>
          </a:xfrm>
          <a:prstGeom prst="rect">
            <a:avLst/>
          </a:prstGeom>
        </p:spPr>
      </p:pic>
      <p:pic>
        <p:nvPicPr>
          <p:cNvPr id="12" name="図 11">
            <a:extLst>
              <a:ext uri="{FF2B5EF4-FFF2-40B4-BE49-F238E27FC236}">
                <a16:creationId xmlns:a16="http://schemas.microsoft.com/office/drawing/2014/main" id="{C8602474-8904-49AC-9E67-173EB0748AD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17251" y="6095293"/>
            <a:ext cx="1336048" cy="952456"/>
          </a:xfrm>
          <a:prstGeom prst="rect">
            <a:avLst/>
          </a:prstGeom>
        </p:spPr>
      </p:pic>
      <p:pic>
        <p:nvPicPr>
          <p:cNvPr id="14" name="図 13">
            <a:extLst>
              <a:ext uri="{FF2B5EF4-FFF2-40B4-BE49-F238E27FC236}">
                <a16:creationId xmlns:a16="http://schemas.microsoft.com/office/drawing/2014/main" id="{48E02AF5-6642-4898-AB89-1794544AB8F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25119" y="6145159"/>
            <a:ext cx="1316245" cy="886923"/>
          </a:xfrm>
          <a:prstGeom prst="rect">
            <a:avLst/>
          </a:prstGeom>
        </p:spPr>
      </p:pic>
      <p:sp>
        <p:nvSpPr>
          <p:cNvPr id="16" name="フローチャート: 結合子 15">
            <a:extLst>
              <a:ext uri="{FF2B5EF4-FFF2-40B4-BE49-F238E27FC236}">
                <a16:creationId xmlns:a16="http://schemas.microsoft.com/office/drawing/2014/main" id="{E1B0B134-C41D-46C7-A42E-9DE0A4E47029}"/>
              </a:ext>
            </a:extLst>
          </p:cNvPr>
          <p:cNvSpPr/>
          <p:nvPr/>
        </p:nvSpPr>
        <p:spPr>
          <a:xfrm>
            <a:off x="5373847" y="4122455"/>
            <a:ext cx="192089" cy="178400"/>
          </a:xfrm>
          <a:prstGeom prst="flowChartConnector">
            <a:avLst/>
          </a:prstGeom>
          <a:solidFill>
            <a:srgbClr val="FF1919"/>
          </a:solidFill>
          <a:ln>
            <a:solidFill>
              <a:srgbClr val="F8AE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P創英角ﾎﾟｯﾌﾟ体" panose="040B0A00000000000000" pitchFamily="50" charset="-128"/>
                <a:ea typeface="HGP創英角ﾎﾟｯﾌﾟ体" panose="040B0A00000000000000" pitchFamily="50" charset="-128"/>
              </a:rPr>
              <a:t>㉛</a:t>
            </a:r>
            <a:endParaRPr kumimoji="1" lang="en-US" altLang="ja-JP" sz="1400" dirty="0">
              <a:latin typeface="HGP創英角ﾎﾟｯﾌﾟ体" panose="040B0A00000000000000" pitchFamily="50" charset="-128"/>
              <a:ea typeface="HGP創英角ﾎﾟｯﾌﾟ体" panose="040B0A00000000000000" pitchFamily="50" charset="-128"/>
            </a:endParaRPr>
          </a:p>
        </p:txBody>
      </p:sp>
      <p:sp>
        <p:nvSpPr>
          <p:cNvPr id="18" name="フローチャート: 結合子 17">
            <a:extLst>
              <a:ext uri="{FF2B5EF4-FFF2-40B4-BE49-F238E27FC236}">
                <a16:creationId xmlns:a16="http://schemas.microsoft.com/office/drawing/2014/main" id="{1F1FC07E-1D55-4DFB-8483-F0CEA95790FE}"/>
              </a:ext>
            </a:extLst>
          </p:cNvPr>
          <p:cNvSpPr/>
          <p:nvPr/>
        </p:nvSpPr>
        <p:spPr>
          <a:xfrm>
            <a:off x="5600049" y="2095820"/>
            <a:ext cx="149719" cy="137159"/>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①</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20" name="フローチャート: 結合子 19">
            <a:extLst>
              <a:ext uri="{FF2B5EF4-FFF2-40B4-BE49-F238E27FC236}">
                <a16:creationId xmlns:a16="http://schemas.microsoft.com/office/drawing/2014/main" id="{CE5FD975-4967-428F-BA96-A6CE61622DD4}"/>
              </a:ext>
            </a:extLst>
          </p:cNvPr>
          <p:cNvSpPr/>
          <p:nvPr/>
        </p:nvSpPr>
        <p:spPr>
          <a:xfrm>
            <a:off x="5960517" y="1881324"/>
            <a:ext cx="161131" cy="158397"/>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㉔</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21" name="フローチャート: 結合子 20">
            <a:extLst>
              <a:ext uri="{FF2B5EF4-FFF2-40B4-BE49-F238E27FC236}">
                <a16:creationId xmlns:a16="http://schemas.microsoft.com/office/drawing/2014/main" id="{C0BE67B1-78B5-4E2D-B011-7500B65410A2}"/>
              </a:ext>
            </a:extLst>
          </p:cNvPr>
          <p:cNvSpPr/>
          <p:nvPr/>
        </p:nvSpPr>
        <p:spPr>
          <a:xfrm>
            <a:off x="4488798" y="2412471"/>
            <a:ext cx="192089" cy="178400"/>
          </a:xfrm>
          <a:prstGeom prst="flowChartConnector">
            <a:avLst/>
          </a:prstGeom>
          <a:solidFill>
            <a:srgbClr val="FF1919"/>
          </a:solidFill>
          <a:ln>
            <a:solidFill>
              <a:srgbClr val="F8AE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P創英角ﾎﾟｯﾌﾟ体" panose="040B0A00000000000000" pitchFamily="50" charset="-128"/>
                <a:ea typeface="HGP創英角ﾎﾟｯﾌﾟ体" panose="040B0A00000000000000" pitchFamily="50" charset="-128"/>
              </a:rPr>
              <a:t>㉖</a:t>
            </a:r>
            <a:endParaRPr kumimoji="1" lang="en-US" altLang="ja-JP" sz="1400" dirty="0">
              <a:latin typeface="HGP創英角ﾎﾟｯﾌﾟ体" panose="040B0A00000000000000" pitchFamily="50" charset="-128"/>
              <a:ea typeface="HGP創英角ﾎﾟｯﾌﾟ体" panose="040B0A00000000000000" pitchFamily="50" charset="-128"/>
            </a:endParaRPr>
          </a:p>
        </p:txBody>
      </p:sp>
      <p:sp>
        <p:nvSpPr>
          <p:cNvPr id="22" name="フローチャート: 結合子 21">
            <a:extLst>
              <a:ext uri="{FF2B5EF4-FFF2-40B4-BE49-F238E27FC236}">
                <a16:creationId xmlns:a16="http://schemas.microsoft.com/office/drawing/2014/main" id="{87542FAC-1C4D-44FF-A6AC-8B57C253AD1C}"/>
              </a:ext>
            </a:extLst>
          </p:cNvPr>
          <p:cNvSpPr/>
          <p:nvPr/>
        </p:nvSpPr>
        <p:spPr>
          <a:xfrm>
            <a:off x="4375627" y="2301275"/>
            <a:ext cx="192089" cy="178400"/>
          </a:xfrm>
          <a:prstGeom prst="flowChartConnector">
            <a:avLst/>
          </a:prstGeom>
          <a:solidFill>
            <a:srgbClr val="FF1919"/>
          </a:solidFill>
          <a:ln>
            <a:solidFill>
              <a:srgbClr val="F8AE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P創英角ﾎﾟｯﾌﾟ体" panose="040B0A00000000000000" pitchFamily="50" charset="-128"/>
                <a:ea typeface="HGP創英角ﾎﾟｯﾌﾟ体" panose="040B0A00000000000000" pitchFamily="50" charset="-128"/>
              </a:rPr>
              <a:t>㉗</a:t>
            </a:r>
            <a:endParaRPr kumimoji="1" lang="en-US" altLang="ja-JP" sz="1400" dirty="0">
              <a:latin typeface="HGP創英角ﾎﾟｯﾌﾟ体" panose="040B0A00000000000000" pitchFamily="50" charset="-128"/>
              <a:ea typeface="HGP創英角ﾎﾟｯﾌﾟ体" panose="040B0A00000000000000" pitchFamily="50" charset="-128"/>
            </a:endParaRPr>
          </a:p>
        </p:txBody>
      </p:sp>
      <p:grpSp>
        <p:nvGrpSpPr>
          <p:cNvPr id="66" name="グループ化 65">
            <a:extLst>
              <a:ext uri="{FF2B5EF4-FFF2-40B4-BE49-F238E27FC236}">
                <a16:creationId xmlns:a16="http://schemas.microsoft.com/office/drawing/2014/main" id="{7C8B05A3-4997-4CA0-946E-B81CA246F25A}"/>
              </a:ext>
            </a:extLst>
          </p:cNvPr>
          <p:cNvGrpSpPr/>
          <p:nvPr/>
        </p:nvGrpSpPr>
        <p:grpSpPr>
          <a:xfrm>
            <a:off x="3682207" y="975395"/>
            <a:ext cx="368301" cy="315560"/>
            <a:chOff x="2908299" y="624558"/>
            <a:chExt cx="368301" cy="315560"/>
          </a:xfrm>
        </p:grpSpPr>
        <p:sp>
          <p:nvSpPr>
            <p:cNvPr id="23" name="フローチャート: 結合子 22">
              <a:extLst>
                <a:ext uri="{FF2B5EF4-FFF2-40B4-BE49-F238E27FC236}">
                  <a16:creationId xmlns:a16="http://schemas.microsoft.com/office/drawing/2014/main" id="{68EFCCCA-E75F-469B-B1E2-9E149E37B442}"/>
                </a:ext>
              </a:extLst>
            </p:cNvPr>
            <p:cNvSpPr/>
            <p:nvPr/>
          </p:nvSpPr>
          <p:spPr>
            <a:xfrm>
              <a:off x="3091179" y="777240"/>
              <a:ext cx="185421" cy="155258"/>
            </a:xfrm>
            <a:prstGeom prst="flowChartConnector">
              <a:avLst/>
            </a:prstGeom>
            <a:solidFill>
              <a:srgbClr val="FF1919"/>
            </a:solidFill>
            <a:ln>
              <a:solidFill>
                <a:srgbClr val="F8AE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P創英角ﾎﾟｯﾌﾟ体" panose="040B0A00000000000000" pitchFamily="50" charset="-128"/>
                  <a:ea typeface="HGP創英角ﾎﾟｯﾌﾟ体" panose="040B0A00000000000000" pitchFamily="50" charset="-128"/>
                </a:rPr>
                <a:t>㉘</a:t>
              </a:r>
              <a:endParaRPr kumimoji="1" lang="en-US" altLang="ja-JP" sz="1400" dirty="0">
                <a:latin typeface="HGP創英角ﾎﾟｯﾌﾟ体" panose="040B0A00000000000000" pitchFamily="50" charset="-128"/>
                <a:ea typeface="HGP創英角ﾎﾟｯﾌﾟ体" panose="040B0A00000000000000" pitchFamily="50" charset="-128"/>
              </a:endParaRPr>
            </a:p>
          </p:txBody>
        </p:sp>
        <p:sp>
          <p:nvSpPr>
            <p:cNvPr id="24" name="フローチャート: 結合子 23">
              <a:extLst>
                <a:ext uri="{FF2B5EF4-FFF2-40B4-BE49-F238E27FC236}">
                  <a16:creationId xmlns:a16="http://schemas.microsoft.com/office/drawing/2014/main" id="{4412AD79-EA91-4D3F-B9E1-0ED429F62B72}"/>
                </a:ext>
              </a:extLst>
            </p:cNvPr>
            <p:cNvSpPr/>
            <p:nvPr/>
          </p:nvSpPr>
          <p:spPr>
            <a:xfrm>
              <a:off x="2908299" y="761718"/>
              <a:ext cx="192089" cy="178400"/>
            </a:xfrm>
            <a:prstGeom prst="flowChartConnector">
              <a:avLst/>
            </a:prstGeom>
            <a:solidFill>
              <a:srgbClr val="FF1919"/>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P創英角ﾎﾟｯﾌﾟ体" panose="040B0A00000000000000" pitchFamily="50" charset="-128"/>
                  <a:ea typeface="HGP創英角ﾎﾟｯﾌﾟ体" panose="040B0A00000000000000" pitchFamily="50" charset="-128"/>
                </a:rPr>
                <a:t>㉙</a:t>
              </a:r>
              <a:endParaRPr kumimoji="1" lang="en-US" altLang="ja-JP" sz="1400" dirty="0">
                <a:latin typeface="HGP創英角ﾎﾟｯﾌﾟ体" panose="040B0A00000000000000" pitchFamily="50" charset="-128"/>
                <a:ea typeface="HGP創英角ﾎﾟｯﾌﾟ体" panose="040B0A00000000000000" pitchFamily="50" charset="-128"/>
              </a:endParaRPr>
            </a:p>
          </p:txBody>
        </p:sp>
        <p:sp>
          <p:nvSpPr>
            <p:cNvPr id="25" name="フローチャート: 結合子 24">
              <a:extLst>
                <a:ext uri="{FF2B5EF4-FFF2-40B4-BE49-F238E27FC236}">
                  <a16:creationId xmlns:a16="http://schemas.microsoft.com/office/drawing/2014/main" id="{5CED9F71-C055-41B5-8B07-52E9E1702404}"/>
                </a:ext>
              </a:extLst>
            </p:cNvPr>
            <p:cNvSpPr/>
            <p:nvPr/>
          </p:nvSpPr>
          <p:spPr>
            <a:xfrm>
              <a:off x="2999739" y="624558"/>
              <a:ext cx="192089" cy="178400"/>
            </a:xfrm>
            <a:prstGeom prst="flowChartConnector">
              <a:avLst/>
            </a:prstGeom>
            <a:solidFill>
              <a:srgbClr val="FF1919"/>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P創英角ﾎﾟｯﾌﾟ体" panose="040B0A00000000000000" pitchFamily="50" charset="-128"/>
                  <a:ea typeface="HGP創英角ﾎﾟｯﾌﾟ体" panose="040B0A00000000000000" pitchFamily="50" charset="-128"/>
                </a:rPr>
                <a:t>㉚</a:t>
              </a:r>
              <a:endParaRPr kumimoji="1" lang="en-US" altLang="ja-JP" sz="1400" dirty="0">
                <a:latin typeface="HGP創英角ﾎﾟｯﾌﾟ体" panose="040B0A00000000000000" pitchFamily="50" charset="-128"/>
                <a:ea typeface="HGP創英角ﾎﾟｯﾌﾟ体" panose="040B0A00000000000000" pitchFamily="50" charset="-128"/>
              </a:endParaRPr>
            </a:p>
          </p:txBody>
        </p:sp>
      </p:grpSp>
      <p:sp>
        <p:nvSpPr>
          <p:cNvPr id="27" name="フローチャート: 結合子 26">
            <a:extLst>
              <a:ext uri="{FF2B5EF4-FFF2-40B4-BE49-F238E27FC236}">
                <a16:creationId xmlns:a16="http://schemas.microsoft.com/office/drawing/2014/main" id="{A110110A-90E2-41D5-8229-461C1F1A19F4}"/>
              </a:ext>
            </a:extLst>
          </p:cNvPr>
          <p:cNvSpPr/>
          <p:nvPr/>
        </p:nvSpPr>
        <p:spPr>
          <a:xfrm>
            <a:off x="6189187" y="4526315"/>
            <a:ext cx="192089" cy="178400"/>
          </a:xfrm>
          <a:prstGeom prst="flowChartConnector">
            <a:avLst/>
          </a:prstGeom>
          <a:solidFill>
            <a:srgbClr val="FF1919"/>
          </a:solidFill>
          <a:ln>
            <a:solidFill>
              <a:srgbClr val="F8AE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P創英角ﾎﾟｯﾌﾟ体" panose="040B0A00000000000000" pitchFamily="50" charset="-128"/>
                <a:ea typeface="HGP創英角ﾎﾟｯﾌﾟ体" panose="040B0A00000000000000" pitchFamily="50" charset="-128"/>
              </a:rPr>
              <a:t>㉜</a:t>
            </a:r>
            <a:endParaRPr kumimoji="1" lang="en-US" altLang="ja-JP" sz="1400" dirty="0">
              <a:latin typeface="HGP創英角ﾎﾟｯﾌﾟ体" panose="040B0A00000000000000" pitchFamily="50" charset="-128"/>
              <a:ea typeface="HGP創英角ﾎﾟｯﾌﾟ体" panose="040B0A00000000000000" pitchFamily="50" charset="-128"/>
            </a:endParaRPr>
          </a:p>
        </p:txBody>
      </p:sp>
      <p:sp>
        <p:nvSpPr>
          <p:cNvPr id="28" name="フローチャート: 結合子 27">
            <a:extLst>
              <a:ext uri="{FF2B5EF4-FFF2-40B4-BE49-F238E27FC236}">
                <a16:creationId xmlns:a16="http://schemas.microsoft.com/office/drawing/2014/main" id="{51F15571-9808-46A8-B584-F44C74F7B2BA}"/>
              </a:ext>
            </a:extLst>
          </p:cNvPr>
          <p:cNvSpPr/>
          <p:nvPr/>
        </p:nvSpPr>
        <p:spPr>
          <a:xfrm>
            <a:off x="6202029" y="510056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HGP創英角ﾎﾟｯﾌﾟ体" panose="040B0A00000000000000" pitchFamily="50" charset="-128"/>
                <a:ea typeface="HGP創英角ﾎﾟｯﾌﾟ体" panose="040B0A00000000000000" pitchFamily="50" charset="-128"/>
              </a:rPr>
              <a:t>②</a:t>
            </a:r>
            <a:endParaRPr kumimoji="1" lang="en-US" altLang="ja-JP" sz="1100" dirty="0">
              <a:latin typeface="HGP創英角ﾎﾟｯﾌﾟ体" panose="040B0A00000000000000" pitchFamily="50" charset="-128"/>
              <a:ea typeface="HGP創英角ﾎﾟｯﾌﾟ体" panose="040B0A00000000000000" pitchFamily="50" charset="-128"/>
            </a:endParaRPr>
          </a:p>
        </p:txBody>
      </p:sp>
      <p:sp>
        <p:nvSpPr>
          <p:cNvPr id="29" name="フローチャート: 結合子 28">
            <a:extLst>
              <a:ext uri="{FF2B5EF4-FFF2-40B4-BE49-F238E27FC236}">
                <a16:creationId xmlns:a16="http://schemas.microsoft.com/office/drawing/2014/main" id="{5B4671C8-3F8F-42A7-A71A-AA86EF57C57C}"/>
              </a:ext>
            </a:extLst>
          </p:cNvPr>
          <p:cNvSpPr/>
          <p:nvPr/>
        </p:nvSpPr>
        <p:spPr>
          <a:xfrm>
            <a:off x="4587718" y="2281444"/>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HGP創英角ﾎﾟｯﾌﾟ体" panose="040B0A00000000000000" pitchFamily="50" charset="-128"/>
                <a:ea typeface="HGP創英角ﾎﾟｯﾌﾟ体" panose="040B0A00000000000000" pitchFamily="50" charset="-128"/>
              </a:rPr>
              <a:t>③</a:t>
            </a:r>
            <a:endParaRPr kumimoji="1" lang="en-US" altLang="ja-JP" sz="1100" dirty="0">
              <a:latin typeface="HGP創英角ﾎﾟｯﾌﾟ体" panose="040B0A00000000000000" pitchFamily="50" charset="-128"/>
              <a:ea typeface="HGP創英角ﾎﾟｯﾌﾟ体" panose="040B0A00000000000000" pitchFamily="50" charset="-128"/>
            </a:endParaRPr>
          </a:p>
        </p:txBody>
      </p:sp>
      <p:sp>
        <p:nvSpPr>
          <p:cNvPr id="30" name="フローチャート: 結合子 29">
            <a:extLst>
              <a:ext uri="{FF2B5EF4-FFF2-40B4-BE49-F238E27FC236}">
                <a16:creationId xmlns:a16="http://schemas.microsoft.com/office/drawing/2014/main" id="{6A689C48-5D5A-4981-9254-91179E29CCAC}"/>
              </a:ext>
            </a:extLst>
          </p:cNvPr>
          <p:cNvSpPr/>
          <p:nvPr/>
        </p:nvSpPr>
        <p:spPr>
          <a:xfrm>
            <a:off x="6720189" y="1562419"/>
            <a:ext cx="157339" cy="179468"/>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④</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31" name="フローチャート: 結合子 30">
            <a:extLst>
              <a:ext uri="{FF2B5EF4-FFF2-40B4-BE49-F238E27FC236}">
                <a16:creationId xmlns:a16="http://schemas.microsoft.com/office/drawing/2014/main" id="{22F60ED4-44F7-48A6-812B-03C7FF62A000}"/>
              </a:ext>
            </a:extLst>
          </p:cNvPr>
          <p:cNvSpPr/>
          <p:nvPr/>
        </p:nvSpPr>
        <p:spPr>
          <a:xfrm>
            <a:off x="3733149" y="281456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⑤</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32" name="フローチャート: 結合子 31">
            <a:extLst>
              <a:ext uri="{FF2B5EF4-FFF2-40B4-BE49-F238E27FC236}">
                <a16:creationId xmlns:a16="http://schemas.microsoft.com/office/drawing/2014/main" id="{45DAA84B-2339-4F8A-924C-626FDC7F0A2A}"/>
              </a:ext>
            </a:extLst>
          </p:cNvPr>
          <p:cNvSpPr/>
          <p:nvPr/>
        </p:nvSpPr>
        <p:spPr>
          <a:xfrm>
            <a:off x="5648537" y="4610969"/>
            <a:ext cx="196756" cy="180522"/>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⑥</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33" name="フローチャート: 結合子 32">
            <a:extLst>
              <a:ext uri="{FF2B5EF4-FFF2-40B4-BE49-F238E27FC236}">
                <a16:creationId xmlns:a16="http://schemas.microsoft.com/office/drawing/2014/main" id="{3CD76685-3077-4406-B41B-3F0A1A146887}"/>
              </a:ext>
            </a:extLst>
          </p:cNvPr>
          <p:cNvSpPr/>
          <p:nvPr/>
        </p:nvSpPr>
        <p:spPr>
          <a:xfrm>
            <a:off x="3862689" y="178586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⑦</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35" name="フローチャート: 結合子 34">
            <a:extLst>
              <a:ext uri="{FF2B5EF4-FFF2-40B4-BE49-F238E27FC236}">
                <a16:creationId xmlns:a16="http://schemas.microsoft.com/office/drawing/2014/main" id="{E54523E3-4C1D-4B64-9EC8-A1614D349F07}"/>
              </a:ext>
            </a:extLst>
          </p:cNvPr>
          <p:cNvSpPr/>
          <p:nvPr/>
        </p:nvSpPr>
        <p:spPr>
          <a:xfrm>
            <a:off x="4822809" y="449858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⑧</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36" name="フローチャート: 結合子 35">
            <a:extLst>
              <a:ext uri="{FF2B5EF4-FFF2-40B4-BE49-F238E27FC236}">
                <a16:creationId xmlns:a16="http://schemas.microsoft.com/office/drawing/2014/main" id="{F0D2D8AA-531D-4381-8E03-1386F7076C30}"/>
              </a:ext>
            </a:extLst>
          </p:cNvPr>
          <p:cNvSpPr/>
          <p:nvPr/>
        </p:nvSpPr>
        <p:spPr>
          <a:xfrm>
            <a:off x="4899009" y="233450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⑫</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37" name="フローチャート: 結合子 36">
            <a:extLst>
              <a:ext uri="{FF2B5EF4-FFF2-40B4-BE49-F238E27FC236}">
                <a16:creationId xmlns:a16="http://schemas.microsoft.com/office/drawing/2014/main" id="{1815859D-F8B9-4AD2-B900-84F48FBF59FE}"/>
              </a:ext>
            </a:extLst>
          </p:cNvPr>
          <p:cNvSpPr/>
          <p:nvPr/>
        </p:nvSpPr>
        <p:spPr>
          <a:xfrm>
            <a:off x="6430629" y="140486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⑨</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38" name="フローチャート: 結合子 37">
            <a:extLst>
              <a:ext uri="{FF2B5EF4-FFF2-40B4-BE49-F238E27FC236}">
                <a16:creationId xmlns:a16="http://schemas.microsoft.com/office/drawing/2014/main" id="{05D8FC20-1CCE-4851-A179-A045D81D84B6}"/>
              </a:ext>
            </a:extLst>
          </p:cNvPr>
          <p:cNvSpPr/>
          <p:nvPr/>
        </p:nvSpPr>
        <p:spPr>
          <a:xfrm>
            <a:off x="5234289" y="230402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⑩</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39" name="フローチャート: 結合子 38">
            <a:extLst>
              <a:ext uri="{FF2B5EF4-FFF2-40B4-BE49-F238E27FC236}">
                <a16:creationId xmlns:a16="http://schemas.microsoft.com/office/drawing/2014/main" id="{CF173BD6-C8D7-4076-B470-5B2D6D232EDF}"/>
              </a:ext>
            </a:extLst>
          </p:cNvPr>
          <p:cNvSpPr/>
          <p:nvPr/>
        </p:nvSpPr>
        <p:spPr>
          <a:xfrm>
            <a:off x="5744829" y="539012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⑪</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40" name="フローチャート: 結合子 39">
            <a:extLst>
              <a:ext uri="{FF2B5EF4-FFF2-40B4-BE49-F238E27FC236}">
                <a16:creationId xmlns:a16="http://schemas.microsoft.com/office/drawing/2014/main" id="{10010CC8-76B2-4064-A1E9-7075415B6C6A}"/>
              </a:ext>
            </a:extLst>
          </p:cNvPr>
          <p:cNvSpPr/>
          <p:nvPr/>
        </p:nvSpPr>
        <p:spPr>
          <a:xfrm>
            <a:off x="4967589" y="214400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⑬</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41" name="フローチャート: 結合子 40">
            <a:extLst>
              <a:ext uri="{FF2B5EF4-FFF2-40B4-BE49-F238E27FC236}">
                <a16:creationId xmlns:a16="http://schemas.microsoft.com/office/drawing/2014/main" id="{6C7F3E76-B9CD-4B13-9622-2EA75894F130}"/>
              </a:ext>
            </a:extLst>
          </p:cNvPr>
          <p:cNvSpPr/>
          <p:nvPr/>
        </p:nvSpPr>
        <p:spPr>
          <a:xfrm>
            <a:off x="4121769" y="154964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⑭</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42" name="フローチャート: 結合子 41">
            <a:extLst>
              <a:ext uri="{FF2B5EF4-FFF2-40B4-BE49-F238E27FC236}">
                <a16:creationId xmlns:a16="http://schemas.microsoft.com/office/drawing/2014/main" id="{936DB87D-D523-4656-8DF9-61F3DA8AC75F}"/>
              </a:ext>
            </a:extLst>
          </p:cNvPr>
          <p:cNvSpPr/>
          <p:nvPr/>
        </p:nvSpPr>
        <p:spPr>
          <a:xfrm>
            <a:off x="5592429" y="168680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⑮</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43" name="フローチャート: 結合子 42">
            <a:extLst>
              <a:ext uri="{FF2B5EF4-FFF2-40B4-BE49-F238E27FC236}">
                <a16:creationId xmlns:a16="http://schemas.microsoft.com/office/drawing/2014/main" id="{0E28E98D-DB28-467B-BE35-E413B7B36D85}"/>
              </a:ext>
            </a:extLst>
          </p:cNvPr>
          <p:cNvSpPr/>
          <p:nvPr/>
        </p:nvSpPr>
        <p:spPr>
          <a:xfrm>
            <a:off x="5470509" y="200684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⑯</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44" name="フローチャート: 結合子 43">
            <a:extLst>
              <a:ext uri="{FF2B5EF4-FFF2-40B4-BE49-F238E27FC236}">
                <a16:creationId xmlns:a16="http://schemas.microsoft.com/office/drawing/2014/main" id="{FB81BFCB-9CDF-42B5-89EB-B5D6FDC17E4F}"/>
              </a:ext>
            </a:extLst>
          </p:cNvPr>
          <p:cNvSpPr/>
          <p:nvPr/>
        </p:nvSpPr>
        <p:spPr>
          <a:xfrm>
            <a:off x="4315441" y="5412695"/>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⑰</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45" name="フローチャート: 結合子 44">
            <a:extLst>
              <a:ext uri="{FF2B5EF4-FFF2-40B4-BE49-F238E27FC236}">
                <a16:creationId xmlns:a16="http://schemas.microsoft.com/office/drawing/2014/main" id="{903C5BF1-4AB4-4ADB-8969-CEB397B06275}"/>
              </a:ext>
            </a:extLst>
          </p:cNvPr>
          <p:cNvSpPr/>
          <p:nvPr/>
        </p:nvSpPr>
        <p:spPr>
          <a:xfrm>
            <a:off x="5775309" y="442238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⑱</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grpSp>
        <p:nvGrpSpPr>
          <p:cNvPr id="63" name="グループ化 62">
            <a:extLst>
              <a:ext uri="{FF2B5EF4-FFF2-40B4-BE49-F238E27FC236}">
                <a16:creationId xmlns:a16="http://schemas.microsoft.com/office/drawing/2014/main" id="{FF00C5C4-C213-4440-9A24-8B953D3B4F28}"/>
              </a:ext>
            </a:extLst>
          </p:cNvPr>
          <p:cNvGrpSpPr/>
          <p:nvPr/>
        </p:nvGrpSpPr>
        <p:grpSpPr>
          <a:xfrm>
            <a:off x="7356944" y="1699057"/>
            <a:ext cx="2619021" cy="2348087"/>
            <a:chOff x="6694311" y="2327917"/>
            <a:chExt cx="2223911" cy="1724794"/>
          </a:xfrm>
        </p:grpSpPr>
        <p:sp>
          <p:nvSpPr>
            <p:cNvPr id="62" name="四角形: 対角を丸める 61">
              <a:extLst>
                <a:ext uri="{FF2B5EF4-FFF2-40B4-BE49-F238E27FC236}">
                  <a16:creationId xmlns:a16="http://schemas.microsoft.com/office/drawing/2014/main" id="{0BFE5332-02CF-4E06-A088-BAA71E623718}"/>
                </a:ext>
              </a:extLst>
            </p:cNvPr>
            <p:cNvSpPr/>
            <p:nvPr/>
          </p:nvSpPr>
          <p:spPr>
            <a:xfrm>
              <a:off x="6694311" y="2359378"/>
              <a:ext cx="2223911" cy="1693333"/>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タイトル 1">
              <a:extLst>
                <a:ext uri="{FF2B5EF4-FFF2-40B4-BE49-F238E27FC236}">
                  <a16:creationId xmlns:a16="http://schemas.microsoft.com/office/drawing/2014/main" id="{FAED56A2-9D70-415C-BC9C-CEA72D343943}"/>
                </a:ext>
              </a:extLst>
            </p:cNvPr>
            <p:cNvSpPr txBox="1">
              <a:spLocks/>
            </p:cNvSpPr>
            <p:nvPr/>
          </p:nvSpPr>
          <p:spPr>
            <a:xfrm>
              <a:off x="6820435" y="2327917"/>
              <a:ext cx="1984898" cy="1466420"/>
            </a:xfrm>
            <a:prstGeom prst="rect">
              <a:avLst/>
            </a:prstGeom>
            <a:ln>
              <a:noFill/>
            </a:ln>
          </p:spPr>
          <p:txBody>
            <a:bodyPr spcFirstLastPara="1" vert="horz" lIns="91440" tIns="45720" rIns="91440" bIns="45720" numCol="1"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en-US" altLang="ja-JP"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r>
                <a:rPr lang="ja-JP" altLang="en-US"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　</a:t>
              </a:r>
              <a:endParaRPr lang="en-US" altLang="ja-JP"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r>
                <a:rPr lang="ja-JP" altLang="en-US"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　　　放課後等</a:t>
              </a:r>
              <a:endParaRPr lang="en-US" altLang="ja-JP"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r>
                <a:rPr lang="ja-JP" altLang="en-US"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　　　児童デイサービス</a:t>
              </a:r>
              <a:endParaRPr lang="en-US" altLang="ja-JP"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endParaRPr lang="en-US" altLang="ja-JP"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pPr>
                <a:lnSpc>
                  <a:spcPct val="150000"/>
                </a:lnSpc>
              </a:pPr>
              <a:r>
                <a:rPr lang="ja-JP" altLang="en-US" sz="1100" dirty="0">
                  <a:solidFill>
                    <a:schemeClr val="bg2">
                      <a:lumMod val="25000"/>
                    </a:schemeClr>
                  </a:solidFill>
                  <a:latin typeface="HGP創英角ﾎﾟｯﾌﾟ体" panose="040B0A00000000000000" pitchFamily="50" charset="-128"/>
                  <a:ea typeface="HGP創英角ﾎﾟｯﾌﾟ体" panose="040B0A00000000000000" pitchFamily="50" charset="-128"/>
                </a:rPr>
                <a:t>　</a:t>
              </a:r>
              <a:r>
                <a:rPr lang="ja-JP" altLang="en-US" sz="1200" dirty="0">
                  <a:solidFill>
                    <a:schemeClr val="bg2">
                      <a:lumMod val="25000"/>
                    </a:schemeClr>
                  </a:solidFill>
                  <a:latin typeface="HGP創英角ﾎﾟｯﾌﾟ体" panose="040B0A00000000000000" pitchFamily="50" charset="-128"/>
                  <a:ea typeface="HGP創英角ﾎﾟｯﾌﾟ体" panose="040B0A00000000000000" pitchFamily="50" charset="-128"/>
                </a:rPr>
                <a:t>就学中の発達に遅れや不安のあるお子さんに授業の終了後または休業の日に生活能力向上のために必要な訓練、社会との交流の促進などの支援を行います。</a:t>
              </a:r>
              <a:endParaRPr lang="en-US" altLang="ja-JP" sz="1100" dirty="0">
                <a:ln w="0"/>
                <a:solidFill>
                  <a:schemeClr val="bg2">
                    <a:lumMod val="25000"/>
                  </a:schemeClr>
                </a:solidFill>
                <a:effectLst>
                  <a:outerShdw blurRad="38100" dist="25400" dir="5400000" algn="ctr" rotWithShape="0">
                    <a:srgbClr val="6E747A">
                      <a:alpha val="43000"/>
                    </a:srgbClr>
                  </a:outerShdw>
                </a:effectLst>
                <a:latin typeface="HGP創英角ﾎﾟｯﾌﾟ体" panose="040B0A00000000000000" pitchFamily="50" charset="-128"/>
                <a:ea typeface="HGP創英角ﾎﾟｯﾌﾟ体" panose="040B0A00000000000000" pitchFamily="50" charset="-128"/>
              </a:endParaRPr>
            </a:p>
          </p:txBody>
        </p:sp>
        <p:sp>
          <p:nvSpPr>
            <p:cNvPr id="3" name="フローチャート: 結合子 2">
              <a:extLst>
                <a:ext uri="{FF2B5EF4-FFF2-40B4-BE49-F238E27FC236}">
                  <a16:creationId xmlns:a16="http://schemas.microsoft.com/office/drawing/2014/main" id="{04772A88-A931-45CE-8B90-CC5D03852F9B}"/>
                </a:ext>
              </a:extLst>
            </p:cNvPr>
            <p:cNvSpPr/>
            <p:nvPr/>
          </p:nvSpPr>
          <p:spPr>
            <a:xfrm flipH="1">
              <a:off x="6834888" y="2623565"/>
              <a:ext cx="191910" cy="178417"/>
            </a:xfrm>
            <a:prstGeom prst="flowChartConnector">
              <a:avLst/>
            </a:prstGeom>
            <a:solidFill>
              <a:srgbClr val="FF1919"/>
            </a:solidFill>
            <a:ln>
              <a:solidFill>
                <a:srgbClr val="F8AE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00" dirty="0">
                <a:latin typeface="HGP創英角ﾎﾟｯﾌﾟ体" panose="040B0A00000000000000" pitchFamily="50" charset="-128"/>
                <a:ea typeface="HGP創英角ﾎﾟｯﾌﾟ体" panose="040B0A00000000000000" pitchFamily="50" charset="-128"/>
              </a:endParaRPr>
            </a:p>
          </p:txBody>
        </p:sp>
      </p:grpSp>
      <p:grpSp>
        <p:nvGrpSpPr>
          <p:cNvPr id="60" name="グループ化 59">
            <a:extLst>
              <a:ext uri="{FF2B5EF4-FFF2-40B4-BE49-F238E27FC236}">
                <a16:creationId xmlns:a16="http://schemas.microsoft.com/office/drawing/2014/main" id="{029FA244-2D4D-4441-9D64-AD0497E34686}"/>
              </a:ext>
            </a:extLst>
          </p:cNvPr>
          <p:cNvGrpSpPr/>
          <p:nvPr/>
        </p:nvGrpSpPr>
        <p:grpSpPr>
          <a:xfrm>
            <a:off x="583607" y="2763436"/>
            <a:ext cx="2291644" cy="2415821"/>
            <a:chOff x="6626579" y="2178755"/>
            <a:chExt cx="2314222" cy="1524000"/>
          </a:xfrm>
        </p:grpSpPr>
        <p:sp>
          <p:nvSpPr>
            <p:cNvPr id="55" name="四角形: 対角を丸める 54">
              <a:extLst>
                <a:ext uri="{FF2B5EF4-FFF2-40B4-BE49-F238E27FC236}">
                  <a16:creationId xmlns:a16="http://schemas.microsoft.com/office/drawing/2014/main" id="{A215EF02-8C85-46D1-82A8-B7CAA8A476EC}"/>
                </a:ext>
              </a:extLst>
            </p:cNvPr>
            <p:cNvSpPr/>
            <p:nvPr/>
          </p:nvSpPr>
          <p:spPr>
            <a:xfrm>
              <a:off x="6626579" y="2178755"/>
              <a:ext cx="2314222" cy="152400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タイトル 1">
              <a:extLst>
                <a:ext uri="{FF2B5EF4-FFF2-40B4-BE49-F238E27FC236}">
                  <a16:creationId xmlns:a16="http://schemas.microsoft.com/office/drawing/2014/main" id="{50E06A38-B425-4AE3-BEE7-5B7DFD1A0A19}"/>
                </a:ext>
              </a:extLst>
            </p:cNvPr>
            <p:cNvSpPr txBox="1">
              <a:spLocks/>
            </p:cNvSpPr>
            <p:nvPr/>
          </p:nvSpPr>
          <p:spPr>
            <a:xfrm>
              <a:off x="6767799" y="2615362"/>
              <a:ext cx="2116561" cy="897923"/>
            </a:xfrm>
            <a:prstGeom prst="rect">
              <a:avLst/>
            </a:prstGeom>
            <a:ln>
              <a:noFill/>
            </a:ln>
          </p:spPr>
          <p:txBody>
            <a:bodyPr spcFirstLastPara="1" vert="horz" lIns="91440" tIns="45720" rIns="91440" bIns="45720" numCol="1"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05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　　　</a:t>
              </a:r>
              <a:r>
                <a:rPr lang="ja-JP" altLang="en-US"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児童発達支援</a:t>
              </a:r>
              <a:endParaRPr lang="en-US" altLang="ja-JP" sz="10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endParaRPr lang="en-US" altLang="ja-JP" sz="11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pPr>
                <a:lnSpc>
                  <a:spcPct val="150000"/>
                </a:lnSpc>
              </a:pPr>
              <a:r>
                <a:rPr lang="ja-JP" altLang="en-US" sz="1100" dirty="0">
                  <a:ln w="0"/>
                  <a:solidFill>
                    <a:schemeClr val="bg2">
                      <a:lumMod val="25000"/>
                    </a:schemeClr>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　</a:t>
              </a:r>
              <a:r>
                <a:rPr lang="ja-JP" altLang="en-US" sz="1200" dirty="0">
                  <a:solidFill>
                    <a:schemeClr val="bg2">
                      <a:lumMod val="25000"/>
                    </a:schemeClr>
                  </a:solidFill>
                  <a:latin typeface="HGP創英角ﾎﾟｯﾌﾟ体" panose="040B0A00000000000000" pitchFamily="50" charset="-128"/>
                  <a:ea typeface="HGP創英角ﾎﾟｯﾌﾟ体" panose="040B0A00000000000000" pitchFamily="50" charset="-128"/>
                </a:rPr>
                <a:t>就学前の発達に遅れや不安のあるお子さんに日常生活における基本的な動作の指導、知識・技能の付与、集団生活への適応訓練等の支援を行います。</a:t>
              </a:r>
              <a:endParaRPr lang="en-US" altLang="ja-JP" sz="1200" dirty="0">
                <a:ln w="0"/>
                <a:solidFill>
                  <a:schemeClr val="bg2">
                    <a:lumMod val="25000"/>
                  </a:schemeClr>
                </a:solidFill>
                <a:effectLst>
                  <a:outerShdw blurRad="38100" dist="25400" dir="5400000" algn="ctr" rotWithShape="0">
                    <a:srgbClr val="6E747A">
                      <a:alpha val="43000"/>
                    </a:srgbClr>
                  </a:outerShdw>
                </a:effectLst>
                <a:latin typeface="HGP創英角ﾎﾟｯﾌﾟ体" panose="040B0A00000000000000" pitchFamily="50" charset="-128"/>
                <a:ea typeface="HGP創英角ﾎﾟｯﾌﾟ体" panose="040B0A00000000000000" pitchFamily="50" charset="-128"/>
              </a:endParaRPr>
            </a:p>
            <a:p>
              <a:endParaRPr lang="en-US" altLang="ja-JP" sz="16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r>
                <a:rPr lang="ja-JP" altLang="en-US"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　</a:t>
              </a:r>
              <a:endParaRPr lang="en-US" altLang="ja-JP"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p:txBody>
        </p:sp>
        <p:sp>
          <p:nvSpPr>
            <p:cNvPr id="54" name="フローチャート: 結合子 53">
              <a:extLst>
                <a:ext uri="{FF2B5EF4-FFF2-40B4-BE49-F238E27FC236}">
                  <a16:creationId xmlns:a16="http://schemas.microsoft.com/office/drawing/2014/main" id="{23181C5D-34E7-440A-A143-7F75E57F0661}"/>
                </a:ext>
              </a:extLst>
            </p:cNvPr>
            <p:cNvSpPr/>
            <p:nvPr/>
          </p:nvSpPr>
          <p:spPr>
            <a:xfrm>
              <a:off x="6824304" y="2284611"/>
              <a:ext cx="189880" cy="132042"/>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00" dirty="0">
                <a:latin typeface="HGP創英角ﾎﾟｯﾌﾟ体" panose="040B0A00000000000000" pitchFamily="50" charset="-128"/>
                <a:ea typeface="HGP創英角ﾎﾟｯﾌﾟ体" panose="040B0A00000000000000" pitchFamily="50" charset="-128"/>
              </a:endParaRPr>
            </a:p>
          </p:txBody>
        </p:sp>
      </p:grpSp>
      <p:grpSp>
        <p:nvGrpSpPr>
          <p:cNvPr id="67" name="グループ化 66">
            <a:extLst>
              <a:ext uri="{FF2B5EF4-FFF2-40B4-BE49-F238E27FC236}">
                <a16:creationId xmlns:a16="http://schemas.microsoft.com/office/drawing/2014/main" id="{6431513F-4BE1-4C73-A634-E42C2A89810E}"/>
              </a:ext>
            </a:extLst>
          </p:cNvPr>
          <p:cNvGrpSpPr/>
          <p:nvPr/>
        </p:nvGrpSpPr>
        <p:grpSpPr>
          <a:xfrm>
            <a:off x="7121488" y="4980897"/>
            <a:ext cx="2765779" cy="790223"/>
            <a:chOff x="6807200" y="4515555"/>
            <a:chExt cx="2111022" cy="790223"/>
          </a:xfrm>
        </p:grpSpPr>
        <p:sp>
          <p:nvSpPr>
            <p:cNvPr id="65" name="四角形: 対角を丸める 64">
              <a:extLst>
                <a:ext uri="{FF2B5EF4-FFF2-40B4-BE49-F238E27FC236}">
                  <a16:creationId xmlns:a16="http://schemas.microsoft.com/office/drawing/2014/main" id="{4096A4E0-6856-4BA1-B921-7FB7D0065835}"/>
                </a:ext>
              </a:extLst>
            </p:cNvPr>
            <p:cNvSpPr/>
            <p:nvPr/>
          </p:nvSpPr>
          <p:spPr>
            <a:xfrm>
              <a:off x="6807200" y="4515555"/>
              <a:ext cx="2111022" cy="790223"/>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4" name="グループ化 63">
              <a:extLst>
                <a:ext uri="{FF2B5EF4-FFF2-40B4-BE49-F238E27FC236}">
                  <a16:creationId xmlns:a16="http://schemas.microsoft.com/office/drawing/2014/main" id="{C0356D24-C43F-4B08-B331-87C024E05B9C}"/>
                </a:ext>
              </a:extLst>
            </p:cNvPr>
            <p:cNvGrpSpPr/>
            <p:nvPr/>
          </p:nvGrpSpPr>
          <p:grpSpPr>
            <a:xfrm>
              <a:off x="6897511" y="4634087"/>
              <a:ext cx="1952976" cy="626533"/>
              <a:chOff x="-553729" y="3798102"/>
              <a:chExt cx="1982861" cy="592668"/>
            </a:xfrm>
          </p:grpSpPr>
          <p:sp>
            <p:nvSpPr>
              <p:cNvPr id="13" name="フローチャート: 結合子 12">
                <a:extLst>
                  <a:ext uri="{FF2B5EF4-FFF2-40B4-BE49-F238E27FC236}">
                    <a16:creationId xmlns:a16="http://schemas.microsoft.com/office/drawing/2014/main" id="{C946A021-944D-41F9-BD45-F560BBA76289}"/>
                  </a:ext>
                </a:extLst>
              </p:cNvPr>
              <p:cNvSpPr/>
              <p:nvPr/>
            </p:nvSpPr>
            <p:spPr>
              <a:xfrm>
                <a:off x="-553729" y="3994592"/>
                <a:ext cx="188253" cy="203963"/>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00" dirty="0">
                  <a:latin typeface="HGP創英角ﾎﾟｯﾌﾟ体" panose="040B0A00000000000000" pitchFamily="50" charset="-128"/>
                  <a:ea typeface="HGP創英角ﾎﾟｯﾌﾟ体" panose="040B0A00000000000000" pitchFamily="50" charset="-128"/>
                </a:endParaRPr>
              </a:p>
            </p:txBody>
          </p:sp>
          <p:sp>
            <p:nvSpPr>
              <p:cNvPr id="57" name="タイトル 1">
                <a:extLst>
                  <a:ext uri="{FF2B5EF4-FFF2-40B4-BE49-F238E27FC236}">
                    <a16:creationId xmlns:a16="http://schemas.microsoft.com/office/drawing/2014/main" id="{A6FF77B9-A2B3-4825-9650-DCA0538CDF19}"/>
                  </a:ext>
                </a:extLst>
              </p:cNvPr>
              <p:cNvSpPr txBox="1">
                <a:spLocks/>
              </p:cNvSpPr>
              <p:nvPr/>
            </p:nvSpPr>
            <p:spPr>
              <a:xfrm>
                <a:off x="-337805" y="3798102"/>
                <a:ext cx="1766937" cy="592668"/>
              </a:xfrm>
              <a:prstGeom prst="rect">
                <a:avLst/>
              </a:prstGeom>
              <a:ln>
                <a:noFill/>
              </a:ln>
            </p:spPr>
            <p:txBody>
              <a:bodyPr spcFirstLastPara="1" vert="horz" lIns="91440" tIns="45720" rIns="91440" bIns="45720" numCol="1"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児童発達支援</a:t>
                </a:r>
                <a:endParaRPr lang="en-US" altLang="ja-JP"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r>
                  <a:rPr lang="ja-JP" altLang="en-US"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放課後等児童デイサービス　併設　</a:t>
                </a:r>
                <a:endParaRPr lang="en-US" altLang="ja-JP"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p:txBody>
          </p:sp>
        </p:grpSp>
      </p:grpSp>
      <p:sp>
        <p:nvSpPr>
          <p:cNvPr id="50" name="フローチャート: 結合子 49">
            <a:extLst>
              <a:ext uri="{FF2B5EF4-FFF2-40B4-BE49-F238E27FC236}">
                <a16:creationId xmlns:a16="http://schemas.microsoft.com/office/drawing/2014/main" id="{0A0CC0A4-F965-491C-ABDF-F99C99D3DC95}"/>
              </a:ext>
            </a:extLst>
          </p:cNvPr>
          <p:cNvSpPr/>
          <p:nvPr/>
        </p:nvSpPr>
        <p:spPr>
          <a:xfrm>
            <a:off x="5391069" y="3259002"/>
            <a:ext cx="145435" cy="148078"/>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00" dirty="0">
              <a:latin typeface="HGP創英角ﾎﾟｯﾌﾟ体" panose="040B0A00000000000000" pitchFamily="50" charset="-128"/>
              <a:ea typeface="HGP創英角ﾎﾟｯﾌﾟ体" panose="040B0A00000000000000" pitchFamily="50" charset="-128"/>
            </a:endParaRPr>
          </a:p>
        </p:txBody>
      </p:sp>
      <p:sp>
        <p:nvSpPr>
          <p:cNvPr id="4" name="テキスト ボックス 3">
            <a:extLst>
              <a:ext uri="{FF2B5EF4-FFF2-40B4-BE49-F238E27FC236}">
                <a16:creationId xmlns:a16="http://schemas.microsoft.com/office/drawing/2014/main" id="{A80EAB84-EAB1-44C5-B2F4-6061A49DDDB9}"/>
              </a:ext>
            </a:extLst>
          </p:cNvPr>
          <p:cNvSpPr txBox="1"/>
          <p:nvPr/>
        </p:nvSpPr>
        <p:spPr>
          <a:xfrm>
            <a:off x="5473873" y="3219189"/>
            <a:ext cx="1528176" cy="230832"/>
          </a:xfrm>
          <a:prstGeom prst="rect">
            <a:avLst/>
          </a:prstGeom>
          <a:noFill/>
        </p:spPr>
        <p:txBody>
          <a:bodyPr wrap="square" rtlCol="0">
            <a:spAutoFit/>
          </a:bodyPr>
          <a:lstStyle/>
          <a:p>
            <a:r>
              <a:rPr kumimoji="1" lang="ja-JP" altLang="en-US" sz="900" dirty="0">
                <a:solidFill>
                  <a:srgbClr val="002060"/>
                </a:solidFill>
              </a:rPr>
              <a:t>北部地域療育センター</a:t>
            </a:r>
            <a:endParaRPr kumimoji="1" lang="en-US" altLang="ja-JP" sz="900" dirty="0">
              <a:solidFill>
                <a:srgbClr val="002060"/>
              </a:solidFill>
            </a:endParaRPr>
          </a:p>
        </p:txBody>
      </p:sp>
      <p:sp>
        <p:nvSpPr>
          <p:cNvPr id="56" name="フローチャート: 結合子 55">
            <a:extLst>
              <a:ext uri="{FF2B5EF4-FFF2-40B4-BE49-F238E27FC236}">
                <a16:creationId xmlns:a16="http://schemas.microsoft.com/office/drawing/2014/main" id="{1E80D489-6E66-441F-B079-1F2AE256928A}"/>
              </a:ext>
            </a:extLst>
          </p:cNvPr>
          <p:cNvSpPr/>
          <p:nvPr/>
        </p:nvSpPr>
        <p:spPr>
          <a:xfrm>
            <a:off x="5726125" y="1984498"/>
            <a:ext cx="157339" cy="15839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⑳</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58" name="フローチャート: 結合子 57">
            <a:extLst>
              <a:ext uri="{FF2B5EF4-FFF2-40B4-BE49-F238E27FC236}">
                <a16:creationId xmlns:a16="http://schemas.microsoft.com/office/drawing/2014/main" id="{2C34C154-6B61-4420-B8B4-0565EE766184}"/>
              </a:ext>
            </a:extLst>
          </p:cNvPr>
          <p:cNvSpPr/>
          <p:nvPr/>
        </p:nvSpPr>
        <p:spPr>
          <a:xfrm>
            <a:off x="5491197" y="2262734"/>
            <a:ext cx="157339" cy="17626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⑲</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59" name="フローチャート: 結合子 58">
            <a:extLst>
              <a:ext uri="{FF2B5EF4-FFF2-40B4-BE49-F238E27FC236}">
                <a16:creationId xmlns:a16="http://schemas.microsoft.com/office/drawing/2014/main" id="{C285B466-4E4B-40F5-AF4C-2F08622B83E4}"/>
              </a:ext>
            </a:extLst>
          </p:cNvPr>
          <p:cNvSpPr/>
          <p:nvPr/>
        </p:nvSpPr>
        <p:spPr>
          <a:xfrm>
            <a:off x="3773298" y="1394133"/>
            <a:ext cx="192089" cy="178400"/>
          </a:xfrm>
          <a:prstGeom prst="flowChartConnector">
            <a:avLst/>
          </a:prstGeom>
          <a:solidFill>
            <a:srgbClr val="FF1919"/>
          </a:solidFill>
          <a:ln>
            <a:solidFill>
              <a:srgbClr val="F8AE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P創英角ﾎﾟｯﾌﾟ体" panose="040B0A00000000000000" pitchFamily="50" charset="-128"/>
                <a:ea typeface="HGP創英角ﾎﾟｯﾌﾟ体" panose="040B0A00000000000000" pitchFamily="50" charset="-128"/>
              </a:rPr>
              <a:t>㉝</a:t>
            </a:r>
            <a:endParaRPr kumimoji="1" lang="en-US" altLang="ja-JP" sz="1400" dirty="0">
              <a:latin typeface="HGP創英角ﾎﾟｯﾌﾟ体" panose="040B0A00000000000000" pitchFamily="50" charset="-128"/>
              <a:ea typeface="HGP創英角ﾎﾟｯﾌﾟ体" panose="040B0A00000000000000" pitchFamily="50" charset="-128"/>
            </a:endParaRPr>
          </a:p>
        </p:txBody>
      </p:sp>
      <p:sp>
        <p:nvSpPr>
          <p:cNvPr id="68" name="フローチャート: 結合子 67">
            <a:extLst>
              <a:ext uri="{FF2B5EF4-FFF2-40B4-BE49-F238E27FC236}">
                <a16:creationId xmlns:a16="http://schemas.microsoft.com/office/drawing/2014/main" id="{48E58FD3-984C-40DB-BD56-05BB531B588E}"/>
              </a:ext>
            </a:extLst>
          </p:cNvPr>
          <p:cNvSpPr/>
          <p:nvPr/>
        </p:nvSpPr>
        <p:spPr>
          <a:xfrm>
            <a:off x="5625730" y="1854138"/>
            <a:ext cx="157339" cy="15839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㉑</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69" name="フローチャート: 結合子 68">
            <a:extLst>
              <a:ext uri="{FF2B5EF4-FFF2-40B4-BE49-F238E27FC236}">
                <a16:creationId xmlns:a16="http://schemas.microsoft.com/office/drawing/2014/main" id="{54BC32F7-25ED-4DD4-80FB-531F809F57CF}"/>
              </a:ext>
            </a:extLst>
          </p:cNvPr>
          <p:cNvSpPr/>
          <p:nvPr/>
        </p:nvSpPr>
        <p:spPr>
          <a:xfrm>
            <a:off x="5359139" y="6342506"/>
            <a:ext cx="161131" cy="158397"/>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㉕</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61" name="フローチャート: 結合子 60">
            <a:extLst>
              <a:ext uri="{FF2B5EF4-FFF2-40B4-BE49-F238E27FC236}">
                <a16:creationId xmlns:a16="http://schemas.microsoft.com/office/drawing/2014/main" id="{412FF2B4-6778-4DF5-AB48-39820F01A289}"/>
              </a:ext>
            </a:extLst>
          </p:cNvPr>
          <p:cNvSpPr/>
          <p:nvPr/>
        </p:nvSpPr>
        <p:spPr>
          <a:xfrm>
            <a:off x="5547060" y="4125304"/>
            <a:ext cx="157339" cy="15839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㉒</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70" name="フローチャート: 結合子 69">
            <a:extLst>
              <a:ext uri="{FF2B5EF4-FFF2-40B4-BE49-F238E27FC236}">
                <a16:creationId xmlns:a16="http://schemas.microsoft.com/office/drawing/2014/main" id="{2847E70E-CDED-4403-B124-626A1881E57A}"/>
              </a:ext>
            </a:extLst>
          </p:cNvPr>
          <p:cNvSpPr/>
          <p:nvPr/>
        </p:nvSpPr>
        <p:spPr>
          <a:xfrm>
            <a:off x="6007172" y="4331884"/>
            <a:ext cx="161131" cy="158397"/>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㉓</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cxnSp>
        <p:nvCxnSpPr>
          <p:cNvPr id="7" name="直線コネクタ 6">
            <a:extLst>
              <a:ext uri="{FF2B5EF4-FFF2-40B4-BE49-F238E27FC236}">
                <a16:creationId xmlns:a16="http://schemas.microsoft.com/office/drawing/2014/main" id="{69AE4D0D-0E30-493F-8579-8CF5795A99F8}"/>
              </a:ext>
            </a:extLst>
          </p:cNvPr>
          <p:cNvCxnSpPr>
            <a:cxnSpLocks/>
          </p:cNvCxnSpPr>
          <p:nvPr/>
        </p:nvCxnSpPr>
        <p:spPr>
          <a:xfrm>
            <a:off x="4302364" y="2129350"/>
            <a:ext cx="63245" cy="171925"/>
          </a:xfrm>
          <a:prstGeom prst="line">
            <a:avLst/>
          </a:prstGeom>
        </p:spPr>
        <p:style>
          <a:lnRef idx="1">
            <a:schemeClr val="dk1"/>
          </a:lnRef>
          <a:fillRef idx="0">
            <a:schemeClr val="dk1"/>
          </a:fillRef>
          <a:effectRef idx="0">
            <a:schemeClr val="dk1"/>
          </a:effectRef>
          <a:fontRef idx="minor">
            <a:schemeClr val="tx1"/>
          </a:fontRef>
        </p:style>
      </p:cxnSp>
      <p:sp>
        <p:nvSpPr>
          <p:cNvPr id="11" name="楕円 10">
            <a:extLst>
              <a:ext uri="{FF2B5EF4-FFF2-40B4-BE49-F238E27FC236}">
                <a16:creationId xmlns:a16="http://schemas.microsoft.com/office/drawing/2014/main" id="{E21E7264-1661-4676-871B-0BDF8363EC39}"/>
              </a:ext>
            </a:extLst>
          </p:cNvPr>
          <p:cNvSpPr/>
          <p:nvPr/>
        </p:nvSpPr>
        <p:spPr>
          <a:xfrm>
            <a:off x="4348392" y="2301275"/>
            <a:ext cx="45719" cy="4571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19" name="直線コネクタ 18">
            <a:extLst>
              <a:ext uri="{FF2B5EF4-FFF2-40B4-BE49-F238E27FC236}">
                <a16:creationId xmlns:a16="http://schemas.microsoft.com/office/drawing/2014/main" id="{A4EB8A3E-A6C0-46A6-B020-3DE44F0B9A61}"/>
              </a:ext>
            </a:extLst>
          </p:cNvPr>
          <p:cNvCxnSpPr>
            <a:cxnSpLocks/>
          </p:cNvCxnSpPr>
          <p:nvPr/>
        </p:nvCxnSpPr>
        <p:spPr>
          <a:xfrm>
            <a:off x="5578553" y="4579939"/>
            <a:ext cx="13876" cy="211552"/>
          </a:xfrm>
          <a:prstGeom prst="line">
            <a:avLst/>
          </a:prstGeom>
        </p:spPr>
        <p:style>
          <a:lnRef idx="1">
            <a:schemeClr val="dk1"/>
          </a:lnRef>
          <a:fillRef idx="0">
            <a:schemeClr val="dk1"/>
          </a:fillRef>
          <a:effectRef idx="0">
            <a:schemeClr val="dk1"/>
          </a:effectRef>
          <a:fontRef idx="minor">
            <a:schemeClr val="tx1"/>
          </a:fontRef>
        </p:style>
      </p:cxnSp>
      <p:sp>
        <p:nvSpPr>
          <p:cNvPr id="46" name="楕円 45">
            <a:extLst>
              <a:ext uri="{FF2B5EF4-FFF2-40B4-BE49-F238E27FC236}">
                <a16:creationId xmlns:a16="http://schemas.microsoft.com/office/drawing/2014/main" id="{C7BBAB59-5874-4D2F-BE15-B84FAD685F61}"/>
              </a:ext>
            </a:extLst>
          </p:cNvPr>
          <p:cNvSpPr/>
          <p:nvPr/>
        </p:nvSpPr>
        <p:spPr>
          <a:xfrm>
            <a:off x="5571236" y="4773427"/>
            <a:ext cx="59290" cy="4571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6FF2E02A-AF40-4F8F-B997-D9793C0442BB}"/>
              </a:ext>
            </a:extLst>
          </p:cNvPr>
          <p:cNvSpPr/>
          <p:nvPr/>
        </p:nvSpPr>
        <p:spPr>
          <a:xfrm>
            <a:off x="5080274" y="4349098"/>
            <a:ext cx="669264" cy="22907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700" dirty="0"/>
              <a:t>基幹</a:t>
            </a:r>
            <a:br>
              <a:rPr kumimoji="1" lang="en-US" altLang="ja-JP" sz="700" dirty="0"/>
            </a:br>
            <a:r>
              <a:rPr lang="ja-JP" altLang="en-US" sz="600" dirty="0"/>
              <a:t>サテライト</a:t>
            </a:r>
            <a:endParaRPr kumimoji="1" lang="ja-JP" altLang="en-US" sz="900" dirty="0"/>
          </a:p>
        </p:txBody>
      </p:sp>
      <p:sp>
        <p:nvSpPr>
          <p:cNvPr id="74" name="正方形/長方形 73">
            <a:extLst>
              <a:ext uri="{FF2B5EF4-FFF2-40B4-BE49-F238E27FC236}">
                <a16:creationId xmlns:a16="http://schemas.microsoft.com/office/drawing/2014/main" id="{5748C186-AB4A-440B-960E-2F787E5D5D1C}"/>
              </a:ext>
            </a:extLst>
          </p:cNvPr>
          <p:cNvSpPr/>
          <p:nvPr/>
        </p:nvSpPr>
        <p:spPr>
          <a:xfrm>
            <a:off x="3958615" y="1960522"/>
            <a:ext cx="551107" cy="18116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700" dirty="0"/>
              <a:t>基幹本部</a:t>
            </a:r>
            <a:endParaRPr kumimoji="1" lang="ja-JP" altLang="en-US" sz="900" dirty="0"/>
          </a:p>
        </p:txBody>
      </p:sp>
      <p:sp>
        <p:nvSpPr>
          <p:cNvPr id="71" name="フローチャート: 結合子 70">
            <a:extLst>
              <a:ext uri="{FF2B5EF4-FFF2-40B4-BE49-F238E27FC236}">
                <a16:creationId xmlns:a16="http://schemas.microsoft.com/office/drawing/2014/main" id="{94A0A990-1542-433A-A02D-8F5DC69CEC15}"/>
              </a:ext>
            </a:extLst>
          </p:cNvPr>
          <p:cNvSpPr/>
          <p:nvPr/>
        </p:nvSpPr>
        <p:spPr>
          <a:xfrm>
            <a:off x="5527006" y="3498264"/>
            <a:ext cx="177393" cy="153302"/>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㉞</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72" name="フローチャート: 結合子 71">
            <a:extLst>
              <a:ext uri="{FF2B5EF4-FFF2-40B4-BE49-F238E27FC236}">
                <a16:creationId xmlns:a16="http://schemas.microsoft.com/office/drawing/2014/main" id="{8030B3E8-DA8E-44CF-9033-B8F059238916}"/>
              </a:ext>
            </a:extLst>
          </p:cNvPr>
          <p:cNvSpPr/>
          <p:nvPr/>
        </p:nvSpPr>
        <p:spPr>
          <a:xfrm>
            <a:off x="5600049" y="5087090"/>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HGP創英角ﾎﾟｯﾌﾟ体" panose="040B0A00000000000000" pitchFamily="50" charset="-128"/>
                <a:ea typeface="HGP創英角ﾎﾟｯﾌﾟ体" panose="040B0A00000000000000" pitchFamily="50" charset="-128"/>
              </a:rPr>
              <a:t>㉟</a:t>
            </a:r>
            <a:endParaRPr kumimoji="1" lang="en-US" altLang="ja-JP" sz="1100" dirty="0">
              <a:latin typeface="HGP創英角ﾎﾟｯﾌﾟ体" panose="040B0A00000000000000" pitchFamily="50" charset="-128"/>
              <a:ea typeface="HGP創英角ﾎﾟｯﾌﾟ体" panose="040B0A00000000000000" pitchFamily="50" charset="-128"/>
            </a:endParaRPr>
          </a:p>
        </p:txBody>
      </p:sp>
      <p:sp>
        <p:nvSpPr>
          <p:cNvPr id="75" name="フローチャート: 結合子 74">
            <a:extLst>
              <a:ext uri="{FF2B5EF4-FFF2-40B4-BE49-F238E27FC236}">
                <a16:creationId xmlns:a16="http://schemas.microsoft.com/office/drawing/2014/main" id="{5DA9B36A-E258-4DBD-9305-791C0035D2D5}"/>
              </a:ext>
            </a:extLst>
          </p:cNvPr>
          <p:cNvSpPr/>
          <p:nvPr/>
        </p:nvSpPr>
        <p:spPr>
          <a:xfrm>
            <a:off x="4574104" y="5218451"/>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HGP創英角ﾎﾟｯﾌﾟ体" panose="040B0A00000000000000" pitchFamily="50" charset="-128"/>
                <a:ea typeface="HGP創英角ﾎﾟｯﾌﾟ体" panose="040B0A00000000000000" pitchFamily="50" charset="-128"/>
              </a:rPr>
              <a:t>㊱</a:t>
            </a:r>
            <a:endParaRPr kumimoji="1" lang="en-US" altLang="ja-JP" sz="1100" dirty="0">
              <a:latin typeface="HGP創英角ﾎﾟｯﾌﾟ体" panose="040B0A00000000000000" pitchFamily="50" charset="-128"/>
              <a:ea typeface="HGP創英角ﾎﾟｯﾌﾟ体" panose="040B0A00000000000000" pitchFamily="50" charset="-128"/>
            </a:endParaRPr>
          </a:p>
        </p:txBody>
      </p:sp>
      <p:sp>
        <p:nvSpPr>
          <p:cNvPr id="76" name="フローチャート: 結合子 75">
            <a:extLst>
              <a:ext uri="{FF2B5EF4-FFF2-40B4-BE49-F238E27FC236}">
                <a16:creationId xmlns:a16="http://schemas.microsoft.com/office/drawing/2014/main" id="{5EF61236-F14D-4905-9339-9AA239A11F06}"/>
              </a:ext>
            </a:extLst>
          </p:cNvPr>
          <p:cNvSpPr/>
          <p:nvPr/>
        </p:nvSpPr>
        <p:spPr>
          <a:xfrm>
            <a:off x="6463988" y="4822500"/>
            <a:ext cx="161131" cy="158397"/>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㊲</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77" name="フローチャート: 結合子 76">
            <a:extLst>
              <a:ext uri="{FF2B5EF4-FFF2-40B4-BE49-F238E27FC236}">
                <a16:creationId xmlns:a16="http://schemas.microsoft.com/office/drawing/2014/main" id="{3CADF0AD-86BB-41F6-8FB1-2A61F63B4644}"/>
              </a:ext>
            </a:extLst>
          </p:cNvPr>
          <p:cNvSpPr/>
          <p:nvPr/>
        </p:nvSpPr>
        <p:spPr>
          <a:xfrm>
            <a:off x="6042978" y="5409018"/>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HGP創英角ﾎﾟｯﾌﾟ体" panose="040B0A00000000000000" pitchFamily="50" charset="-128"/>
                <a:ea typeface="HGP創英角ﾎﾟｯﾌﾟ体" panose="040B0A00000000000000" pitchFamily="50" charset="-128"/>
              </a:rPr>
              <a:t>㊳</a:t>
            </a:r>
            <a:endParaRPr kumimoji="1" lang="en-US" altLang="ja-JP" sz="1100" dirty="0">
              <a:latin typeface="HGP創英角ﾎﾟｯﾌﾟ体" panose="040B0A00000000000000" pitchFamily="50" charset="-128"/>
              <a:ea typeface="HGP創英角ﾎﾟｯﾌﾟ体" panose="040B0A00000000000000" pitchFamily="50" charset="-128"/>
            </a:endParaRPr>
          </a:p>
        </p:txBody>
      </p:sp>
      <p:sp>
        <p:nvSpPr>
          <p:cNvPr id="9" name="フローチャート: 結合子 8">
            <a:extLst>
              <a:ext uri="{FF2B5EF4-FFF2-40B4-BE49-F238E27FC236}">
                <a16:creationId xmlns:a16="http://schemas.microsoft.com/office/drawing/2014/main" id="{038131BD-07D4-955D-5A61-FCBD3E31D8C2}"/>
              </a:ext>
            </a:extLst>
          </p:cNvPr>
          <p:cNvSpPr/>
          <p:nvPr/>
        </p:nvSpPr>
        <p:spPr>
          <a:xfrm>
            <a:off x="6149264" y="4331884"/>
            <a:ext cx="177393" cy="153302"/>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㊴</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17" name="フローチャート: 結合子 16">
            <a:extLst>
              <a:ext uri="{FF2B5EF4-FFF2-40B4-BE49-F238E27FC236}">
                <a16:creationId xmlns:a16="http://schemas.microsoft.com/office/drawing/2014/main" id="{253FD15E-AB12-6931-F9DE-2F28F4ABEF3E}"/>
              </a:ext>
            </a:extLst>
          </p:cNvPr>
          <p:cNvSpPr/>
          <p:nvPr/>
        </p:nvSpPr>
        <p:spPr>
          <a:xfrm>
            <a:off x="4383435" y="4765478"/>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㊶</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26" name="フローチャート: 結合子 25">
            <a:extLst>
              <a:ext uri="{FF2B5EF4-FFF2-40B4-BE49-F238E27FC236}">
                <a16:creationId xmlns:a16="http://schemas.microsoft.com/office/drawing/2014/main" id="{255DCFAE-6BB6-932C-6826-7A1F47FEB0B1}"/>
              </a:ext>
            </a:extLst>
          </p:cNvPr>
          <p:cNvSpPr/>
          <p:nvPr/>
        </p:nvSpPr>
        <p:spPr>
          <a:xfrm>
            <a:off x="3964430" y="155522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㊵</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5" name="フローチャート: 結合子 4">
            <a:extLst>
              <a:ext uri="{FF2B5EF4-FFF2-40B4-BE49-F238E27FC236}">
                <a16:creationId xmlns:a16="http://schemas.microsoft.com/office/drawing/2014/main" id="{81D9C6F3-90E3-73F5-0C41-C5F7C01DDC56}"/>
              </a:ext>
            </a:extLst>
          </p:cNvPr>
          <p:cNvSpPr/>
          <p:nvPr/>
        </p:nvSpPr>
        <p:spPr>
          <a:xfrm>
            <a:off x="6701824" y="738677"/>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㊷</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204804734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1364</TotalTime>
  <Words>252</Words>
  <Application>Microsoft Office PowerPoint</Application>
  <PresentationFormat>ユーザー設定</PresentationFormat>
  <Paragraphs>69</Paragraphs>
  <Slides>2</Slides>
  <Notes>1</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2</vt:i4>
      </vt:variant>
      <vt:variant>
        <vt:lpstr>スライド タイトル</vt:lpstr>
      </vt:variant>
      <vt:variant>
        <vt:i4>2</vt:i4>
      </vt:variant>
    </vt:vector>
  </HeadingPairs>
  <TitlesOfParts>
    <vt:vector size="12" baseType="lpstr">
      <vt:lpstr>HGP創英角ﾎﾟｯﾌﾟ体</vt:lpstr>
      <vt:lpstr>UD デジタル 教科書体 N-B</vt:lpstr>
      <vt:lpstr>UD デジタル 教科書体 NK-B</vt:lpstr>
      <vt:lpstr>游ゴシック</vt:lpstr>
      <vt:lpstr>Arial</vt:lpstr>
      <vt:lpstr>Calibri</vt:lpstr>
      <vt:lpstr>Calibri Light</vt:lpstr>
      <vt:lpstr>Office テーマ</vt:lpstr>
      <vt:lpstr>Worksheet</vt:lpstr>
      <vt:lpstr>Microsoft Excel ワークシート</vt:lpstr>
      <vt:lpstr>西区児童施設一覧</vt:lpstr>
      <vt:lpstr>西区児童施設マップ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peko0331harusou@gmail.com</dc:creator>
  <cp:lastModifiedBy>HP15</cp:lastModifiedBy>
  <cp:revision>108</cp:revision>
  <cp:lastPrinted>2022-04-06T00:41:12Z</cp:lastPrinted>
  <dcterms:created xsi:type="dcterms:W3CDTF">2020-04-23T05:09:39Z</dcterms:created>
  <dcterms:modified xsi:type="dcterms:W3CDTF">2023-04-19T05:30:14Z</dcterms:modified>
</cp:coreProperties>
</file>